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60" r:id="rId3"/>
    <p:sldId id="287" r:id="rId4"/>
    <p:sldId id="259" r:id="rId5"/>
    <p:sldId id="261" r:id="rId6"/>
    <p:sldId id="262" r:id="rId7"/>
    <p:sldId id="263" r:id="rId8"/>
    <p:sldId id="264" r:id="rId9"/>
    <p:sldId id="265" r:id="rId10"/>
    <p:sldId id="266" r:id="rId11"/>
    <p:sldId id="267" r:id="rId12"/>
    <p:sldId id="268" r:id="rId13"/>
    <p:sldId id="290" r:id="rId14"/>
    <p:sldId id="288" r:id="rId15"/>
    <p:sldId id="289" r:id="rId16"/>
    <p:sldId id="279" r:id="rId17"/>
    <p:sldId id="280" r:id="rId18"/>
    <p:sldId id="281" r:id="rId19"/>
    <p:sldId id="282" r:id="rId20"/>
    <p:sldId id="283" r:id="rId21"/>
    <p:sldId id="292" r:id="rId22"/>
    <p:sldId id="294" r:id="rId23"/>
    <p:sldId id="293" r:id="rId24"/>
    <p:sldId id="295" r:id="rId25"/>
    <p:sldId id="291" r:id="rId26"/>
    <p:sldId id="274"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F5A86-A233-46C8-ACD2-D1AD200254EA}" type="datetimeFigureOut">
              <a:rPr lang="en-IN" smtClean="0"/>
              <a:t>19-03-2022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3ACC6-9372-445F-9597-34979D0120AD}" type="slidenum">
              <a:rPr lang="en-IN" smtClean="0"/>
              <a:t>‹#›</a:t>
            </a:fld>
            <a:endParaRPr lang="en-IN"/>
          </a:p>
        </p:txBody>
      </p:sp>
    </p:spTree>
    <p:extLst>
      <p:ext uri="{BB962C8B-B14F-4D97-AF65-F5344CB8AC3E}">
        <p14:creationId xmlns:p14="http://schemas.microsoft.com/office/powerpoint/2010/main" val="129130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a:t>
            </a:r>
            <a:r>
              <a:rPr lang="en-US" baseline="0" dirty="0" smtClean="0"/>
              <a:t> to focus on transparency in political finance? </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7</a:t>
            </a:fld>
            <a:endParaRPr lang="en-IN"/>
          </a:p>
        </p:txBody>
      </p:sp>
    </p:spTree>
    <p:extLst>
      <p:ext uri="{BB962C8B-B14F-4D97-AF65-F5344CB8AC3E}">
        <p14:creationId xmlns:p14="http://schemas.microsoft.com/office/powerpoint/2010/main" val="337472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earlier slides are</a:t>
            </a:r>
            <a:r>
              <a:rPr lang="en-US" baseline="0" dirty="0" smtClean="0"/>
              <a:t> based on data from SBI – trend analysis over the 18 phases and we see spike in the amount of electoral bonds purchased during election period; level playing field. FY 2019 separate figures of bonds for BJP and INC; </a:t>
            </a:r>
            <a:r>
              <a:rPr lang="en-US" dirty="0" smtClean="0"/>
              <a:t>87.29% of</a:t>
            </a:r>
            <a:r>
              <a:rPr lang="en-US" baseline="0" dirty="0" smtClean="0"/>
              <a:t> EBs are received by 4 National Parties. Difference among NP as well as among NP and RP</a:t>
            </a:r>
            <a:endParaRPr lang="en-IN" dirty="0" smtClean="0"/>
          </a:p>
          <a:p>
            <a:endParaRPr lang="en-IN" dirty="0"/>
          </a:p>
        </p:txBody>
      </p:sp>
      <p:sp>
        <p:nvSpPr>
          <p:cNvPr id="4" name="Slide Number Placeholder 3"/>
          <p:cNvSpPr>
            <a:spLocks noGrp="1"/>
          </p:cNvSpPr>
          <p:nvPr>
            <p:ph type="sldNum" sz="quarter" idx="10"/>
          </p:nvPr>
        </p:nvSpPr>
        <p:spPr/>
        <p:txBody>
          <a:bodyPr/>
          <a:lstStyle/>
          <a:p>
            <a:fld id="{154E8BAC-A16F-4F19-A9F4-110804C27342}" type="slidenum">
              <a:rPr lang="en-IN" smtClean="0"/>
              <a:t>21</a:t>
            </a:fld>
            <a:endParaRPr lang="en-IN"/>
          </a:p>
        </p:txBody>
      </p:sp>
    </p:spTree>
    <p:extLst>
      <p:ext uri="{BB962C8B-B14F-4D97-AF65-F5344CB8AC3E}">
        <p14:creationId xmlns:p14="http://schemas.microsoft.com/office/powerpoint/2010/main" val="396052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ADR petition – sealed cover; how does SBI even ensure the evaluation of eligibility criteria?; PP not required to keep a record of the EBs donor</a:t>
            </a:r>
            <a:r>
              <a:rPr lang="en-US" baseline="0" dirty="0" smtClean="0"/>
              <a:t> identity or report the same to ECI.  Has EBs managed to be an electoral reform which </a:t>
            </a:r>
            <a:r>
              <a:rPr lang="en-US" baseline="0" dirty="0" err="1" smtClean="0"/>
              <a:t>Jaitley</a:t>
            </a:r>
            <a:r>
              <a:rPr lang="en-US" baseline="0" dirty="0" smtClean="0"/>
              <a:t> claimed?</a:t>
            </a:r>
            <a:endParaRPr lang="en-IN" dirty="0" smtClean="0"/>
          </a:p>
          <a:p>
            <a:endParaRPr lang="en-IN" dirty="0"/>
          </a:p>
        </p:txBody>
      </p:sp>
      <p:sp>
        <p:nvSpPr>
          <p:cNvPr id="4" name="Slide Number Placeholder 3"/>
          <p:cNvSpPr>
            <a:spLocks noGrp="1"/>
          </p:cNvSpPr>
          <p:nvPr>
            <p:ph type="sldNum" sz="quarter" idx="10"/>
          </p:nvPr>
        </p:nvSpPr>
        <p:spPr/>
        <p:txBody>
          <a:bodyPr/>
          <a:lstStyle/>
          <a:p>
            <a:fld id="{154E8BAC-A16F-4F19-A9F4-110804C27342}" type="slidenum">
              <a:rPr lang="en-IN" smtClean="0"/>
              <a:t>23</a:t>
            </a:fld>
            <a:endParaRPr lang="en-IN"/>
          </a:p>
        </p:txBody>
      </p:sp>
    </p:spTree>
    <p:extLst>
      <p:ext uri="{BB962C8B-B14F-4D97-AF65-F5344CB8AC3E}">
        <p14:creationId xmlns:p14="http://schemas.microsoft.com/office/powerpoint/2010/main" val="168351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developments</a:t>
            </a:r>
            <a:r>
              <a:rPr lang="en-US" baseline="0" dirty="0" smtClean="0"/>
              <a:t> are opposite </a:t>
            </a:r>
            <a:r>
              <a:rPr lang="en-US" baseline="0" dirty="0" smtClean="0"/>
              <a:t>of the spirit of </a:t>
            </a:r>
            <a:r>
              <a:rPr lang="en-US" baseline="0" dirty="0" smtClean="0"/>
              <a:t>transparency</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9</a:t>
            </a:fld>
            <a:endParaRPr lang="en-IN"/>
          </a:p>
        </p:txBody>
      </p:sp>
    </p:spTree>
    <p:extLst>
      <p:ext uri="{BB962C8B-B14F-4D97-AF65-F5344CB8AC3E}">
        <p14:creationId xmlns:p14="http://schemas.microsoft.com/office/powerpoint/2010/main" val="79368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proceed with any further discussion on the need for transparency – lets look at some vital data</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10</a:t>
            </a:fld>
            <a:endParaRPr lang="en-IN"/>
          </a:p>
        </p:txBody>
      </p:sp>
    </p:spTree>
    <p:extLst>
      <p:ext uri="{BB962C8B-B14F-4D97-AF65-F5344CB8AC3E}">
        <p14:creationId xmlns:p14="http://schemas.microsoft.com/office/powerpoint/2010/main" val="264387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gaps in the income and different</a:t>
            </a:r>
            <a:r>
              <a:rPr lang="en-US" baseline="0" dirty="0" smtClean="0"/>
              <a:t> sources</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11</a:t>
            </a:fld>
            <a:endParaRPr lang="en-IN"/>
          </a:p>
        </p:txBody>
      </p:sp>
    </p:spTree>
    <p:extLst>
      <p:ext uri="{BB962C8B-B14F-4D97-AF65-F5344CB8AC3E}">
        <p14:creationId xmlns:p14="http://schemas.microsoft.com/office/powerpoint/2010/main" val="220818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Unknown</a:t>
            </a:r>
            <a:r>
              <a:rPr lang="en-US" baseline="0" dirty="0" smtClean="0"/>
              <a:t> sources of income and the huge proportion it makes</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12</a:t>
            </a:fld>
            <a:endParaRPr lang="en-IN"/>
          </a:p>
        </p:txBody>
      </p:sp>
    </p:spTree>
    <p:extLst>
      <p:ext uri="{BB962C8B-B14F-4D97-AF65-F5344CB8AC3E}">
        <p14:creationId xmlns:p14="http://schemas.microsoft.com/office/powerpoint/2010/main" val="411259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hurts the level-playing</a:t>
            </a:r>
            <a:r>
              <a:rPr lang="en-US" baseline="0" dirty="0" smtClean="0"/>
              <a:t> field. Can we talk about free and fair elections in this context?</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13</a:t>
            </a:fld>
            <a:endParaRPr lang="en-IN"/>
          </a:p>
        </p:txBody>
      </p:sp>
    </p:spTree>
    <p:extLst>
      <p:ext uri="{BB962C8B-B14F-4D97-AF65-F5344CB8AC3E}">
        <p14:creationId xmlns:p14="http://schemas.microsoft.com/office/powerpoint/2010/main" val="194636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between FY 2017-18 (amendment) to FY 2018-19</a:t>
            </a:r>
            <a:endParaRPr lang="en-IN" dirty="0"/>
          </a:p>
        </p:txBody>
      </p:sp>
      <p:sp>
        <p:nvSpPr>
          <p:cNvPr id="4" name="Slide Number Placeholder 3"/>
          <p:cNvSpPr>
            <a:spLocks noGrp="1"/>
          </p:cNvSpPr>
          <p:nvPr>
            <p:ph type="sldNum" sz="quarter" idx="10"/>
          </p:nvPr>
        </p:nvSpPr>
        <p:spPr/>
        <p:txBody>
          <a:bodyPr/>
          <a:lstStyle/>
          <a:p>
            <a:fld id="{378F8642-1720-45B0-BA83-27BA40EE7EE8}" type="slidenum">
              <a:rPr lang="en-IN" smtClean="0"/>
              <a:t>15</a:t>
            </a:fld>
            <a:endParaRPr lang="en-IN"/>
          </a:p>
        </p:txBody>
      </p:sp>
    </p:spTree>
    <p:extLst>
      <p:ext uri="{BB962C8B-B14F-4D97-AF65-F5344CB8AC3E}">
        <p14:creationId xmlns:p14="http://schemas.microsoft.com/office/powerpoint/2010/main" val="23770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introduced as a reform for transparency but it is important that</a:t>
            </a:r>
            <a:r>
              <a:rPr lang="en-US" baseline="0" dirty="0" smtClean="0"/>
              <a:t> we understand how contrary it is</a:t>
            </a:r>
            <a:endParaRPr lang="en-IN" dirty="0"/>
          </a:p>
        </p:txBody>
      </p:sp>
      <p:sp>
        <p:nvSpPr>
          <p:cNvPr id="4" name="Slide Number Placeholder 3"/>
          <p:cNvSpPr>
            <a:spLocks noGrp="1"/>
          </p:cNvSpPr>
          <p:nvPr>
            <p:ph type="sldNum" sz="quarter" idx="10"/>
          </p:nvPr>
        </p:nvSpPr>
        <p:spPr/>
        <p:txBody>
          <a:bodyPr/>
          <a:lstStyle/>
          <a:p>
            <a:fld id="{2CE3ACC6-9372-445F-9597-34979D0120AD}" type="slidenum">
              <a:rPr lang="en-IN" smtClean="0"/>
              <a:t>17</a:t>
            </a:fld>
            <a:endParaRPr lang="en-IN"/>
          </a:p>
        </p:txBody>
      </p:sp>
    </p:spTree>
    <p:extLst>
      <p:ext uri="{BB962C8B-B14F-4D97-AF65-F5344CB8AC3E}">
        <p14:creationId xmlns:p14="http://schemas.microsoft.com/office/powerpoint/2010/main" val="276991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Cycles</a:t>
            </a:r>
            <a:r>
              <a:rPr lang="en-US" baseline="0" dirty="0" smtClean="0"/>
              <a:t> opened prior to </a:t>
            </a:r>
            <a:r>
              <a:rPr lang="en-US" dirty="0" smtClean="0"/>
              <a:t>Delhi and Bihar elections; so we know where all the anonymous</a:t>
            </a:r>
            <a:r>
              <a:rPr lang="en-US" baseline="0" dirty="0" smtClean="0"/>
              <a:t> money is going and from given the nature of denominations</a:t>
            </a:r>
            <a:endParaRPr lang="en-IN" dirty="0"/>
          </a:p>
        </p:txBody>
      </p:sp>
      <p:sp>
        <p:nvSpPr>
          <p:cNvPr id="4" name="Slide Number Placeholder 3"/>
          <p:cNvSpPr>
            <a:spLocks noGrp="1"/>
          </p:cNvSpPr>
          <p:nvPr>
            <p:ph type="sldNum" sz="quarter" idx="10"/>
          </p:nvPr>
        </p:nvSpPr>
        <p:spPr/>
        <p:txBody>
          <a:bodyPr/>
          <a:lstStyle/>
          <a:p>
            <a:fld id="{378F8642-1720-45B0-BA83-27BA40EE7EE8}" type="slidenum">
              <a:rPr lang="en-IN" smtClean="0"/>
              <a:t>19</a:t>
            </a:fld>
            <a:endParaRPr lang="en-IN"/>
          </a:p>
        </p:txBody>
      </p:sp>
    </p:spTree>
    <p:extLst>
      <p:ext uri="{BB962C8B-B14F-4D97-AF65-F5344CB8AC3E}">
        <p14:creationId xmlns:p14="http://schemas.microsoft.com/office/powerpoint/2010/main" val="192261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4FDEE48-0ABD-4D5C-9CCC-AE3B60AA7425}" type="datetimeFigureOut">
              <a:rPr lang="en-IN" smtClean="0"/>
              <a:t>19-03-2022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405381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FDEE48-0ABD-4D5C-9CCC-AE3B60AA7425}" type="datetimeFigureOut">
              <a:rPr lang="en-IN" smtClean="0"/>
              <a:t>19-03-2022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269911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FDEE48-0ABD-4D5C-9CCC-AE3B60AA7425}" type="datetimeFigureOut">
              <a:rPr lang="en-IN" smtClean="0"/>
              <a:t>19-03-2022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220943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FDEE48-0ABD-4D5C-9CCC-AE3B60AA7425}" type="datetimeFigureOut">
              <a:rPr lang="en-IN" smtClean="0"/>
              <a:t>19-03-2022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6263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FDEE48-0ABD-4D5C-9CCC-AE3B60AA7425}" type="datetimeFigureOut">
              <a:rPr lang="en-IN" smtClean="0"/>
              <a:t>19-03-2022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76059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4FDEE48-0ABD-4D5C-9CCC-AE3B60AA7425}" type="datetimeFigureOut">
              <a:rPr lang="en-IN" smtClean="0"/>
              <a:t>19-03-2022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74400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4FDEE48-0ABD-4D5C-9CCC-AE3B60AA7425}" type="datetimeFigureOut">
              <a:rPr lang="en-IN" smtClean="0"/>
              <a:t>19-03-2022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373137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4FDEE48-0ABD-4D5C-9CCC-AE3B60AA7425}" type="datetimeFigureOut">
              <a:rPr lang="en-IN" smtClean="0"/>
              <a:t>19-03-2022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13926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DEE48-0ABD-4D5C-9CCC-AE3B60AA7425}" type="datetimeFigureOut">
              <a:rPr lang="en-IN" smtClean="0"/>
              <a:t>19-03-2022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19051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FDEE48-0ABD-4D5C-9CCC-AE3B60AA7425}" type="datetimeFigureOut">
              <a:rPr lang="en-IN" smtClean="0"/>
              <a:t>19-03-2022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423335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FDEE48-0ABD-4D5C-9CCC-AE3B60AA7425}" type="datetimeFigureOut">
              <a:rPr lang="en-IN" smtClean="0"/>
              <a:t>19-03-2022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48400A-ADFE-4AF5-97DD-3CD2F67267B5}" type="slidenum">
              <a:rPr lang="en-IN" smtClean="0"/>
              <a:t>‹#›</a:t>
            </a:fld>
            <a:endParaRPr lang="en-IN"/>
          </a:p>
        </p:txBody>
      </p:sp>
    </p:spTree>
    <p:extLst>
      <p:ext uri="{BB962C8B-B14F-4D97-AF65-F5344CB8AC3E}">
        <p14:creationId xmlns:p14="http://schemas.microsoft.com/office/powerpoint/2010/main" val="163513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DEE48-0ABD-4D5C-9CCC-AE3B60AA7425}" type="datetimeFigureOut">
              <a:rPr lang="en-IN" smtClean="0"/>
              <a:t>19-03-2022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8400A-ADFE-4AF5-97DD-3CD2F67267B5}" type="slidenum">
              <a:rPr lang="en-IN" smtClean="0"/>
              <a:t>‹#›</a:t>
            </a:fld>
            <a:endParaRPr lang="en-IN"/>
          </a:p>
        </p:txBody>
      </p:sp>
    </p:spTree>
    <p:extLst>
      <p:ext uri="{BB962C8B-B14F-4D97-AF65-F5344CB8AC3E}">
        <p14:creationId xmlns:p14="http://schemas.microsoft.com/office/powerpoint/2010/main" val="193618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hyperlink" Target="https://retail.onlinesbi.com/documents/Gazett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drindia.org/sites/default/files/16902_2015_Order_12-_Apr_-_2019.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4.pn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hyperlink" Target="http://lawcommissionofindia.nic.in/reports/Report255.pdf" TargetMode="External"/><Relationship Id="rId2" Type="http://schemas.openxmlformats.org/officeDocument/2006/relationships/hyperlink" Target="https://www.osce.org/odihr/elections/19154?download=tru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7594" y="3778978"/>
            <a:ext cx="6581104" cy="923330"/>
          </a:xfrm>
          <a:prstGeom prst="rect">
            <a:avLst/>
          </a:prstGeom>
          <a:noFill/>
        </p:spPr>
        <p:txBody>
          <a:bodyPr wrap="square" rtlCol="0">
            <a:spAutoFit/>
          </a:bodyPr>
          <a:lstStyle/>
          <a:p>
            <a:pPr algn="ctr"/>
            <a:r>
              <a:rPr lang="en-US" b="1" dirty="0" smtClean="0">
                <a:latin typeface="Georgia" panose="02040502050405020303" pitchFamily="18" charset="0"/>
              </a:rPr>
              <a:t>Shelly Mahajan</a:t>
            </a:r>
          </a:p>
          <a:p>
            <a:pPr algn="ctr"/>
            <a:r>
              <a:rPr lang="en-US" b="1" dirty="0" smtClean="0">
                <a:latin typeface="Georgia" panose="02040502050405020303" pitchFamily="18" charset="0"/>
              </a:rPr>
              <a:t>Senior Program Associate, Political Party Watch</a:t>
            </a:r>
          </a:p>
          <a:p>
            <a:pPr algn="ctr"/>
            <a:r>
              <a:rPr lang="en-US" b="1" dirty="0" smtClean="0">
                <a:latin typeface="Georgia" panose="02040502050405020303" pitchFamily="18" charset="0"/>
              </a:rPr>
              <a:t>Association for Democratic Reforms</a:t>
            </a:r>
            <a:endParaRPr lang="en-IN" b="1" dirty="0">
              <a:latin typeface="Georgia" panose="020405020504050203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964" y="4301544"/>
            <a:ext cx="5537859" cy="3278222"/>
          </a:xfrm>
          <a:prstGeom prst="rect">
            <a:avLst/>
          </a:prstGeom>
        </p:spPr>
      </p:pic>
      <p:pic>
        <p:nvPicPr>
          <p:cNvPr id="2" name="Picture 1"/>
          <p:cNvPicPr>
            <a:picLocks noChangeAspect="1"/>
          </p:cNvPicPr>
          <p:nvPr/>
        </p:nvPicPr>
        <p:blipFill>
          <a:blip r:embed="rId3"/>
          <a:stretch>
            <a:fillRect/>
          </a:stretch>
        </p:blipFill>
        <p:spPr>
          <a:xfrm>
            <a:off x="0" y="4515143"/>
            <a:ext cx="1733333" cy="2342857"/>
          </a:xfrm>
          <a:prstGeom prst="rect">
            <a:avLst/>
          </a:prstGeom>
        </p:spPr>
      </p:pic>
      <p:pic>
        <p:nvPicPr>
          <p:cNvPr id="8" name="Picture 7"/>
          <p:cNvPicPr>
            <a:picLocks noChangeAspect="1"/>
          </p:cNvPicPr>
          <p:nvPr/>
        </p:nvPicPr>
        <p:blipFill>
          <a:blip r:embed="rId4"/>
          <a:stretch>
            <a:fillRect/>
          </a:stretch>
        </p:blipFill>
        <p:spPr>
          <a:xfrm>
            <a:off x="51516" y="56696"/>
            <a:ext cx="1458792" cy="480645"/>
          </a:xfrm>
          <a:prstGeom prst="rect">
            <a:avLst/>
          </a:prstGeom>
        </p:spPr>
      </p:pic>
      <p:pic>
        <p:nvPicPr>
          <p:cNvPr id="9" name="Picture 16" descr="https://adrindia.org/sites/all/themes/bootstrap_subtheme/images/logo-myne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40468" y="1770380"/>
            <a:ext cx="8281115" cy="1569660"/>
          </a:xfrm>
          <a:prstGeom prst="rect">
            <a:avLst/>
          </a:prstGeom>
          <a:noFill/>
        </p:spPr>
        <p:txBody>
          <a:bodyPr wrap="square" rtlCol="0">
            <a:spAutoFit/>
          </a:bodyPr>
          <a:lstStyle/>
          <a:p>
            <a:pPr algn="ctr"/>
            <a:r>
              <a:rPr lang="en-US" sz="3200" b="1" dirty="0" smtClean="0">
                <a:solidFill>
                  <a:schemeClr val="accent5">
                    <a:lumMod val="50000"/>
                  </a:schemeClr>
                </a:solidFill>
                <a:latin typeface="Georgia" panose="02040502050405020303" pitchFamily="18" charset="0"/>
              </a:rPr>
              <a:t>Transparency in Democracy </a:t>
            </a:r>
          </a:p>
          <a:p>
            <a:pPr algn="ctr"/>
            <a:r>
              <a:rPr lang="en-US" sz="3200" b="1" dirty="0" smtClean="0">
                <a:solidFill>
                  <a:schemeClr val="accent5">
                    <a:lumMod val="50000"/>
                  </a:schemeClr>
                </a:solidFill>
                <a:latin typeface="Georgia" panose="02040502050405020303" pitchFamily="18" charset="0"/>
              </a:rPr>
              <a:t>&amp;</a:t>
            </a:r>
          </a:p>
          <a:p>
            <a:pPr algn="ctr"/>
            <a:r>
              <a:rPr lang="en-US" sz="3200" b="1" dirty="0" smtClean="0">
                <a:solidFill>
                  <a:schemeClr val="accent5">
                    <a:lumMod val="50000"/>
                  </a:schemeClr>
                </a:solidFill>
                <a:latin typeface="Georgia" panose="02040502050405020303" pitchFamily="18" charset="0"/>
              </a:rPr>
              <a:t>Political Funding</a:t>
            </a:r>
            <a:endParaRPr lang="en-IN" sz="3200" dirty="0">
              <a:solidFill>
                <a:schemeClr val="accent5">
                  <a:lumMod val="50000"/>
                </a:schemeClr>
              </a:solidFill>
              <a:latin typeface="Georgia" panose="02040502050405020303" pitchFamily="18" charset="0"/>
            </a:endParaRPr>
          </a:p>
        </p:txBody>
      </p:sp>
    </p:spTree>
    <p:extLst>
      <p:ext uri="{BB962C8B-B14F-4D97-AF65-F5344CB8AC3E}">
        <p14:creationId xmlns:p14="http://schemas.microsoft.com/office/powerpoint/2010/main" val="2805842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419" y="247096"/>
            <a:ext cx="6279421" cy="564917"/>
          </a:xfrm>
        </p:spPr>
        <p:txBody>
          <a:bodyPr>
            <a:norm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Income of National Parties, FY 2019-20</a:t>
            </a:r>
            <a:endParaRPr lang="en-I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031" y="137541"/>
            <a:ext cx="1458792" cy="674472"/>
          </a:xfrm>
          <a:prstGeom prst="rect">
            <a:avLst/>
          </a:prstGeom>
        </p:spPr>
      </p:pic>
      <p:pic>
        <p:nvPicPr>
          <p:cNvPr id="5"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8121" y="82867"/>
            <a:ext cx="2067979" cy="7838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832427" y="1005840"/>
            <a:ext cx="10532259" cy="3296384"/>
          </a:xfrm>
          <a:prstGeom prst="rect">
            <a:avLst/>
          </a:prstGeom>
          <a:noFill/>
          <a:ln>
            <a:noFill/>
          </a:ln>
        </p:spPr>
      </p:pic>
      <p:sp>
        <p:nvSpPr>
          <p:cNvPr id="3" name="Rectangle 2"/>
          <p:cNvSpPr/>
          <p:nvPr/>
        </p:nvSpPr>
        <p:spPr>
          <a:xfrm>
            <a:off x="-151921" y="4253421"/>
            <a:ext cx="11976100" cy="2569934"/>
          </a:xfrm>
          <a:prstGeom prst="rect">
            <a:avLst/>
          </a:prstGeom>
        </p:spPr>
        <p:txBody>
          <a:bodyPr wrap="square">
            <a:spAutoFit/>
          </a:bodyPr>
          <a:lstStyle/>
          <a:p>
            <a:pPr marL="742950" indent="-285750" algn="just">
              <a:lnSpc>
                <a:spcPct val="115000"/>
              </a:lnSpc>
              <a:spcAft>
                <a:spcPts val="0"/>
              </a:spcAft>
              <a:buFont typeface="Arial" panose="020B0604020202020204" pitchFamily="34" charset="0"/>
              <a:buChar char="•"/>
            </a:pP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National Parties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that received </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highest income</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from donations/contributions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include BJP –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3427.775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INC –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469.386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AITC –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108.548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CPM –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93.017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and CPI – </a:t>
            </a:r>
            <a:r>
              <a:rPr lang="en-US" sz="14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3.024 </a:t>
            </a:r>
            <a:r>
              <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cr.</a:t>
            </a:r>
          </a:p>
          <a:p>
            <a:pPr marL="742950" indent="-285750" algn="just">
              <a:lnSpc>
                <a:spcPct val="115000"/>
              </a:lnSpc>
              <a:spcAft>
                <a:spcPts val="0"/>
              </a:spcAft>
              <a:buFont typeface="Arial" panose="020B0604020202020204" pitchFamily="34" charset="0"/>
              <a:buChar char="•"/>
            </a:pPr>
            <a:endParaRPr lang="en-IN" sz="1400" dirty="0" smtClean="0">
              <a:latin typeface="Georgia" panose="02040502050405020303" pitchFamily="18" charset="0"/>
              <a:ea typeface="Calibri" panose="020F0502020204030204" pitchFamily="34" charset="0"/>
              <a:cs typeface="Times New Roman" panose="02020603050405020304" pitchFamily="18" charset="0"/>
            </a:endParaRPr>
          </a:p>
          <a:p>
            <a:pPr marL="742950" indent="-285750" algn="just">
              <a:lnSpc>
                <a:spcPct val="115000"/>
              </a:lnSpc>
              <a:spcAft>
                <a:spcPts val="0"/>
              </a:spcAft>
              <a:buFont typeface="Arial" panose="020B0604020202020204" pitchFamily="34" charset="0"/>
              <a:buChar char="•"/>
            </a:pPr>
            <a:r>
              <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Voluntary </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Contributions of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3427.775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declared by BJP</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forms 94.60% of its total income during FY </a:t>
            </a:r>
            <a:r>
              <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2019-20.</a:t>
            </a:r>
          </a:p>
          <a:p>
            <a:pPr marL="742950" indent="-285750" algn="just">
              <a:lnSpc>
                <a:spcPct val="115000"/>
              </a:lnSpc>
              <a:spcAft>
                <a:spcPts val="0"/>
              </a:spcAft>
              <a:buFont typeface="Arial" panose="020B0604020202020204" pitchFamily="34" charset="0"/>
              <a:buChar char="•"/>
            </a:pPr>
            <a:endParaRPr lang="en-IN" sz="1400" dirty="0" smtClean="0">
              <a:latin typeface="Georgia" panose="02040502050405020303" pitchFamily="18" charset="0"/>
              <a:ea typeface="Calibri" panose="020F0502020204030204" pitchFamily="34" charset="0"/>
              <a:cs typeface="Times New Roman" panose="02020603050405020304" pitchFamily="18" charset="0"/>
            </a:endParaRPr>
          </a:p>
          <a:p>
            <a:pPr marL="742950" indent="-285750" algn="just">
              <a:lnSpc>
                <a:spcPct val="115000"/>
              </a:lnSpc>
              <a:spcAft>
                <a:spcPts val="0"/>
              </a:spcAft>
              <a:buFont typeface="Arial" panose="020B0604020202020204" pitchFamily="34" charset="0"/>
              <a:buChar char="•"/>
            </a:pPr>
            <a:r>
              <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Declaration </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of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469.386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under Grants/ donations/ contributions by </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INC</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forms the top most income of the party, contributing 68.80% of its total income during FY </a:t>
            </a:r>
            <a:r>
              <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2019-20.</a:t>
            </a:r>
          </a:p>
          <a:p>
            <a:pPr marL="742950" indent="-285750" algn="just">
              <a:lnSpc>
                <a:spcPct val="115000"/>
              </a:lnSpc>
              <a:spcAft>
                <a:spcPts val="0"/>
              </a:spcAft>
              <a:buFont typeface="Arial" panose="020B0604020202020204" pitchFamily="34" charset="0"/>
              <a:buChar char="•"/>
            </a:pPr>
            <a:endParaRPr lang="en-IN" sz="1400" dirty="0" smtClean="0">
              <a:latin typeface="Georgia" panose="02040502050405020303" pitchFamily="18" charset="0"/>
              <a:ea typeface="Calibri" panose="020F0502020204030204" pitchFamily="34" charset="0"/>
              <a:cs typeface="Times New Roman" panose="02020603050405020304" pitchFamily="18" charset="0"/>
            </a:endParaRPr>
          </a:p>
          <a:p>
            <a:pPr marL="742950" indent="-285750" algn="just">
              <a:lnSpc>
                <a:spcPct val="115000"/>
              </a:lnSpc>
              <a:spcAft>
                <a:spcPts val="0"/>
              </a:spcAft>
              <a:buFont typeface="Arial" panose="020B0604020202020204" pitchFamily="34" charset="0"/>
              <a:buChar char="•"/>
            </a:pPr>
            <a:r>
              <a:rPr lang="en-US" sz="1400" b="1"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AITC</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CPM, NCP</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and </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CPI </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declared the highest income from grants/donations/voluntary contributions worth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108.548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93.017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Rs</a:t>
            </a:r>
            <a:r>
              <a:rPr lang="en-US" sz="1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83.3625 </a:t>
            </a:r>
            <a:r>
              <a:rPr lang="en-US" sz="1400"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cr</a:t>
            </a:r>
            <a:r>
              <a:rPr lang="en-US" sz="1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and </a:t>
            </a:r>
            <a:endParaRPr lang="en-IN" sz="1400" dirty="0">
              <a:latin typeface="Georgia" panose="02040502050405020303" pitchFamily="18" charset="0"/>
            </a:endParaRPr>
          </a:p>
        </p:txBody>
      </p:sp>
    </p:spTree>
    <p:extLst>
      <p:ext uri="{BB962C8B-B14F-4D97-AF65-F5344CB8AC3E}">
        <p14:creationId xmlns:p14="http://schemas.microsoft.com/office/powerpoint/2010/main" val="146061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222" y="-110652"/>
            <a:ext cx="6351990" cy="977029"/>
          </a:xfrm>
        </p:spPr>
        <p:txBody>
          <a:bodyPr>
            <a:norm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Income of National Parties, FY 2019-20</a:t>
            </a:r>
            <a:endParaRPr lang="en-I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3031" y="137541"/>
            <a:ext cx="1333883" cy="666429"/>
          </a:xfrm>
          <a:prstGeom prst="rect">
            <a:avLst/>
          </a:prstGeom>
        </p:spPr>
      </p:pic>
      <p:pic>
        <p:nvPicPr>
          <p:cNvPr id="10"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666201" y="969172"/>
            <a:ext cx="10933611" cy="3640351"/>
          </a:xfrm>
          <a:prstGeom prst="rect">
            <a:avLst/>
          </a:prstGeom>
          <a:noFill/>
          <a:ln>
            <a:noFill/>
          </a:ln>
        </p:spPr>
      </p:pic>
      <p:sp>
        <p:nvSpPr>
          <p:cNvPr id="3" name="Rectangle 2"/>
          <p:cNvSpPr/>
          <p:nvPr/>
        </p:nvSpPr>
        <p:spPr>
          <a:xfrm>
            <a:off x="437602" y="4891739"/>
            <a:ext cx="11390811" cy="1689886"/>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US" sz="1400" dirty="0">
                <a:latin typeface="Georgia" panose="02040502050405020303" pitchFamily="18" charset="0"/>
                <a:ea typeface="Calibri" panose="020F0502020204030204" pitchFamily="34" charset="0"/>
                <a:cs typeface="Times New Roman" panose="02020603050405020304" pitchFamily="18" charset="0"/>
              </a:rPr>
              <a:t>BJP, INC, AITC and NCP collected </a:t>
            </a:r>
            <a:r>
              <a:rPr lang="en-US" sz="1400" b="1" dirty="0">
                <a:latin typeface="Georgia" panose="02040502050405020303" pitchFamily="18" charset="0"/>
                <a:ea typeface="Calibri" panose="020F0502020204030204" pitchFamily="34" charset="0"/>
                <a:cs typeface="Times New Roman" panose="02020603050405020304" pitchFamily="18" charset="0"/>
              </a:rPr>
              <a:t>62.92%</a:t>
            </a:r>
            <a:r>
              <a:rPr lang="en-US" sz="1400" dirty="0">
                <a:latin typeface="Georgia" panose="02040502050405020303" pitchFamily="18" charset="0"/>
                <a:ea typeface="Calibri" panose="020F0502020204030204" pitchFamily="34" charset="0"/>
                <a:cs typeface="Times New Roman" panose="02020603050405020304" pitchFamily="18" charset="0"/>
              </a:rPr>
              <a:t> (</a:t>
            </a:r>
            <a:r>
              <a:rPr lang="en-US" sz="1400" dirty="0" err="1">
                <a:latin typeface="Georgia" panose="02040502050405020303" pitchFamily="18" charset="0"/>
                <a:ea typeface="Calibri" panose="020F0502020204030204" pitchFamily="34" charset="0"/>
                <a:cs typeface="Times New Roman" panose="02020603050405020304" pitchFamily="18" charset="0"/>
              </a:rPr>
              <a:t>Rs</a:t>
            </a:r>
            <a:r>
              <a:rPr lang="en-US" sz="1400" dirty="0">
                <a:latin typeface="Georgia" panose="02040502050405020303" pitchFamily="18" charset="0"/>
                <a:ea typeface="Calibri" panose="020F0502020204030204" pitchFamily="34" charset="0"/>
                <a:cs typeface="Times New Roman" panose="02020603050405020304" pitchFamily="18" charset="0"/>
              </a:rPr>
              <a:t> 2993.826 </a:t>
            </a:r>
            <a:r>
              <a:rPr lang="en-US" sz="1400" dirty="0" err="1">
                <a:latin typeface="Georgia" panose="02040502050405020303" pitchFamily="18" charset="0"/>
                <a:ea typeface="Calibri" panose="020F0502020204030204" pitchFamily="34" charset="0"/>
                <a:cs typeface="Times New Roman" panose="02020603050405020304" pitchFamily="18" charset="0"/>
              </a:rPr>
              <a:t>cr</a:t>
            </a:r>
            <a:r>
              <a:rPr lang="en-US" sz="1400" dirty="0">
                <a:latin typeface="Georgia" panose="02040502050405020303" pitchFamily="18" charset="0"/>
                <a:ea typeface="Calibri" panose="020F0502020204030204" pitchFamily="34" charset="0"/>
                <a:cs typeface="Times New Roman" panose="02020603050405020304" pitchFamily="18" charset="0"/>
              </a:rPr>
              <a:t>) of their total </a:t>
            </a:r>
            <a:r>
              <a:rPr lang="en-US" sz="1400" b="1" dirty="0">
                <a:latin typeface="Georgia" panose="02040502050405020303" pitchFamily="18" charset="0"/>
                <a:ea typeface="Calibri" panose="020F0502020204030204" pitchFamily="34" charset="0"/>
                <a:cs typeface="Times New Roman" panose="02020603050405020304" pitchFamily="18" charset="0"/>
              </a:rPr>
              <a:t>income from</a:t>
            </a:r>
            <a:r>
              <a:rPr lang="en-US" sz="1400" dirty="0">
                <a:latin typeface="Georgia" panose="02040502050405020303" pitchFamily="18" charset="0"/>
                <a:ea typeface="Calibri" panose="020F0502020204030204" pitchFamily="34" charset="0"/>
                <a:cs typeface="Times New Roman" panose="02020603050405020304" pitchFamily="18" charset="0"/>
              </a:rPr>
              <a:t> donations through </a:t>
            </a:r>
            <a:r>
              <a:rPr lang="en-US" sz="1400" b="1" dirty="0">
                <a:latin typeface="Georgia" panose="02040502050405020303" pitchFamily="18" charset="0"/>
                <a:ea typeface="Calibri" panose="020F0502020204030204" pitchFamily="34" charset="0"/>
                <a:cs typeface="Times New Roman" panose="02020603050405020304" pitchFamily="18" charset="0"/>
              </a:rPr>
              <a:t>Electoral </a:t>
            </a:r>
            <a:r>
              <a:rPr lang="en-US" sz="1400" b="1" dirty="0" smtClean="0">
                <a:latin typeface="Georgia" panose="02040502050405020303" pitchFamily="18" charset="0"/>
                <a:ea typeface="Calibri" panose="020F0502020204030204" pitchFamily="34" charset="0"/>
                <a:cs typeface="Times New Roman" panose="02020603050405020304" pitchFamily="18" charset="0"/>
              </a:rPr>
              <a:t>Bonds</a:t>
            </a:r>
            <a:r>
              <a:rPr lang="en-US" sz="1400" dirty="0" smtClean="0">
                <a:latin typeface="Georgia" panose="02040502050405020303" pitchFamily="18" charset="0"/>
                <a:ea typeface="Calibri" panose="020F0502020204030204" pitchFamily="34" charset="0"/>
                <a:cs typeface="Times New Roman" panose="02020603050405020304" pitchFamily="18" charset="0"/>
              </a:rPr>
              <a:t>. </a:t>
            </a:r>
            <a:r>
              <a:rPr lang="en-US" sz="1400" b="1" dirty="0">
                <a:latin typeface="Georgia" panose="02040502050405020303" pitchFamily="18" charset="0"/>
                <a:ea typeface="Calibri" panose="020F0502020204030204" pitchFamily="34" charset="0"/>
                <a:cs typeface="Times New Roman" panose="02020603050405020304" pitchFamily="18" charset="0"/>
              </a:rPr>
              <a:t>BJP</a:t>
            </a:r>
            <a:r>
              <a:rPr lang="en-US" sz="1400" dirty="0">
                <a:latin typeface="Georgia" panose="02040502050405020303" pitchFamily="18" charset="0"/>
                <a:ea typeface="Calibri" panose="020F0502020204030204" pitchFamily="34" charset="0"/>
                <a:cs typeface="Times New Roman" panose="02020603050405020304" pitchFamily="18" charset="0"/>
              </a:rPr>
              <a:t> received </a:t>
            </a:r>
            <a:r>
              <a:rPr lang="en-US" sz="1400" dirty="0" smtClean="0">
                <a:latin typeface="Georgia" panose="02040502050405020303" pitchFamily="18" charset="0"/>
                <a:ea typeface="Calibri" panose="020F0502020204030204" pitchFamily="34" charset="0"/>
                <a:cs typeface="Times New Roman" panose="02020603050405020304" pitchFamily="18" charset="0"/>
              </a:rPr>
              <a:t>Electoral </a:t>
            </a:r>
            <a:r>
              <a:rPr lang="en-US" sz="1400" dirty="0">
                <a:latin typeface="Georgia" panose="02040502050405020303" pitchFamily="18" charset="0"/>
                <a:ea typeface="Calibri" panose="020F0502020204030204" pitchFamily="34" charset="0"/>
                <a:cs typeface="Times New Roman" panose="02020603050405020304" pitchFamily="18" charset="0"/>
              </a:rPr>
              <a:t>Bonds worth </a:t>
            </a:r>
            <a:r>
              <a:rPr lang="en-US" sz="1400" b="1" dirty="0" err="1">
                <a:latin typeface="Georgia" panose="02040502050405020303" pitchFamily="18" charset="0"/>
                <a:ea typeface="Calibri" panose="020F0502020204030204" pitchFamily="34" charset="0"/>
                <a:cs typeface="Times New Roman" panose="02020603050405020304" pitchFamily="18" charset="0"/>
              </a:rPr>
              <a:t>Rs</a:t>
            </a:r>
            <a:r>
              <a:rPr lang="en-US" sz="1400" b="1" dirty="0">
                <a:latin typeface="Georgia" panose="02040502050405020303" pitchFamily="18" charset="0"/>
                <a:ea typeface="Calibri" panose="020F0502020204030204" pitchFamily="34" charset="0"/>
                <a:cs typeface="Times New Roman" panose="02020603050405020304" pitchFamily="18" charset="0"/>
              </a:rPr>
              <a:t> 2555.0001 </a:t>
            </a:r>
            <a:r>
              <a:rPr lang="en-US" sz="1400" b="1" dirty="0" err="1">
                <a:latin typeface="Georgia" panose="02040502050405020303" pitchFamily="18" charset="0"/>
                <a:ea typeface="Calibri" panose="020F0502020204030204" pitchFamily="34" charset="0"/>
                <a:cs typeface="Times New Roman" panose="02020603050405020304" pitchFamily="18" charset="0"/>
              </a:rPr>
              <a:t>cr</a:t>
            </a:r>
            <a:r>
              <a:rPr lang="en-US" sz="1400" dirty="0">
                <a:latin typeface="Georgia" panose="02040502050405020303" pitchFamily="18" charset="0"/>
                <a:ea typeface="Calibri" panose="020F0502020204030204" pitchFamily="34" charset="0"/>
                <a:cs typeface="Times New Roman" panose="02020603050405020304" pitchFamily="18" charset="0"/>
              </a:rPr>
              <a:t>, I</a:t>
            </a:r>
            <a:r>
              <a:rPr lang="en-US" sz="1400" b="1" dirty="0">
                <a:latin typeface="Georgia" panose="02040502050405020303" pitchFamily="18" charset="0"/>
                <a:ea typeface="Calibri" panose="020F0502020204030204" pitchFamily="34" charset="0"/>
                <a:cs typeface="Times New Roman" panose="02020603050405020304" pitchFamily="18" charset="0"/>
              </a:rPr>
              <a:t>NC</a:t>
            </a:r>
            <a:r>
              <a:rPr lang="en-US" sz="1400" dirty="0">
                <a:latin typeface="Georgia" panose="02040502050405020303" pitchFamily="18" charset="0"/>
                <a:ea typeface="Calibri" panose="020F0502020204030204" pitchFamily="34" charset="0"/>
                <a:cs typeface="Times New Roman" panose="02020603050405020304" pitchFamily="18" charset="0"/>
              </a:rPr>
              <a:t> received </a:t>
            </a:r>
            <a:r>
              <a:rPr lang="en-US" sz="1400" b="1" dirty="0" err="1">
                <a:latin typeface="Georgia" panose="02040502050405020303" pitchFamily="18" charset="0"/>
                <a:ea typeface="Calibri" panose="020F0502020204030204" pitchFamily="34" charset="0"/>
                <a:cs typeface="Times New Roman" panose="02020603050405020304" pitchFamily="18" charset="0"/>
              </a:rPr>
              <a:t>Rs</a:t>
            </a:r>
            <a:r>
              <a:rPr lang="en-US" sz="1400" b="1" dirty="0">
                <a:latin typeface="Georgia" panose="02040502050405020303" pitchFamily="18" charset="0"/>
                <a:ea typeface="Calibri" panose="020F0502020204030204" pitchFamily="34" charset="0"/>
                <a:cs typeface="Times New Roman" panose="02020603050405020304" pitchFamily="18" charset="0"/>
              </a:rPr>
              <a:t> 317.861 </a:t>
            </a:r>
            <a:r>
              <a:rPr lang="en-US" sz="1400" b="1" dirty="0" err="1">
                <a:latin typeface="Georgia" panose="02040502050405020303" pitchFamily="18" charset="0"/>
                <a:ea typeface="Calibri" panose="020F0502020204030204" pitchFamily="34" charset="0"/>
                <a:cs typeface="Times New Roman" panose="02020603050405020304" pitchFamily="18" charset="0"/>
              </a:rPr>
              <a:t>cr</a:t>
            </a:r>
            <a:r>
              <a:rPr lang="en-US" sz="1400" dirty="0">
                <a:latin typeface="Georgia" panose="02040502050405020303" pitchFamily="18" charset="0"/>
                <a:ea typeface="Calibri" panose="020F0502020204030204" pitchFamily="34" charset="0"/>
                <a:cs typeface="Times New Roman" panose="02020603050405020304" pitchFamily="18" charset="0"/>
              </a:rPr>
              <a:t>, </a:t>
            </a:r>
            <a:r>
              <a:rPr lang="en-US" sz="1400" b="1" dirty="0">
                <a:latin typeface="Georgia" panose="02040502050405020303" pitchFamily="18" charset="0"/>
                <a:ea typeface="Calibri" panose="020F0502020204030204" pitchFamily="34" charset="0"/>
                <a:cs typeface="Times New Roman" panose="02020603050405020304" pitchFamily="18" charset="0"/>
              </a:rPr>
              <a:t>AITC </a:t>
            </a:r>
            <a:r>
              <a:rPr lang="en-US" sz="1400" dirty="0">
                <a:latin typeface="Georgia" panose="02040502050405020303" pitchFamily="18" charset="0"/>
                <a:ea typeface="Calibri" panose="020F0502020204030204" pitchFamily="34" charset="0"/>
                <a:cs typeface="Times New Roman" panose="02020603050405020304" pitchFamily="18" charset="0"/>
              </a:rPr>
              <a:t>received </a:t>
            </a:r>
            <a:r>
              <a:rPr lang="en-US" sz="1400" b="1" dirty="0" err="1">
                <a:latin typeface="Georgia" panose="02040502050405020303" pitchFamily="18" charset="0"/>
                <a:ea typeface="Calibri" panose="020F0502020204030204" pitchFamily="34" charset="0"/>
                <a:cs typeface="Times New Roman" panose="02020603050405020304" pitchFamily="18" charset="0"/>
              </a:rPr>
              <a:t>Rs</a:t>
            </a:r>
            <a:r>
              <a:rPr lang="en-US" sz="1400" b="1" dirty="0">
                <a:latin typeface="Georgia" panose="02040502050405020303" pitchFamily="18" charset="0"/>
                <a:ea typeface="Calibri" panose="020F0502020204030204" pitchFamily="34" charset="0"/>
                <a:cs typeface="Times New Roman" panose="02020603050405020304" pitchFamily="18" charset="0"/>
              </a:rPr>
              <a:t> 100.4646 </a:t>
            </a:r>
            <a:r>
              <a:rPr lang="en-US" sz="1400" b="1" dirty="0" err="1">
                <a:latin typeface="Georgia" panose="02040502050405020303" pitchFamily="18" charset="0"/>
                <a:ea typeface="Calibri" panose="020F0502020204030204" pitchFamily="34" charset="0"/>
                <a:cs typeface="Times New Roman" panose="02020603050405020304" pitchFamily="18" charset="0"/>
              </a:rPr>
              <a:t>cr</a:t>
            </a:r>
            <a:r>
              <a:rPr lang="en-US" sz="1400" dirty="0">
                <a:latin typeface="Georgia" panose="02040502050405020303" pitchFamily="18" charset="0"/>
                <a:ea typeface="Calibri" panose="020F0502020204030204" pitchFamily="34" charset="0"/>
                <a:cs typeface="Times New Roman" panose="02020603050405020304" pitchFamily="18" charset="0"/>
              </a:rPr>
              <a:t> and </a:t>
            </a:r>
            <a:r>
              <a:rPr lang="en-US" sz="1400" b="1" dirty="0">
                <a:latin typeface="Georgia" panose="02040502050405020303" pitchFamily="18" charset="0"/>
                <a:ea typeface="Calibri" panose="020F0502020204030204" pitchFamily="34" charset="0"/>
                <a:cs typeface="Times New Roman" panose="02020603050405020304" pitchFamily="18" charset="0"/>
              </a:rPr>
              <a:t>NCP</a:t>
            </a:r>
            <a:r>
              <a:rPr lang="en-US" sz="1400" dirty="0">
                <a:latin typeface="Georgia" panose="02040502050405020303" pitchFamily="18" charset="0"/>
                <a:ea typeface="Calibri" panose="020F0502020204030204" pitchFamily="34" charset="0"/>
                <a:cs typeface="Times New Roman" panose="02020603050405020304" pitchFamily="18" charset="0"/>
              </a:rPr>
              <a:t> received </a:t>
            </a:r>
            <a:r>
              <a:rPr lang="en-US" sz="1400" b="1" dirty="0" err="1">
                <a:latin typeface="Georgia" panose="02040502050405020303" pitchFamily="18" charset="0"/>
                <a:ea typeface="Calibri" panose="020F0502020204030204" pitchFamily="34" charset="0"/>
                <a:cs typeface="Times New Roman" panose="02020603050405020304" pitchFamily="18" charset="0"/>
              </a:rPr>
              <a:t>Rs</a:t>
            </a:r>
            <a:r>
              <a:rPr lang="en-US" sz="1400" b="1" dirty="0">
                <a:latin typeface="Georgia" panose="02040502050405020303" pitchFamily="18" charset="0"/>
                <a:ea typeface="Calibri" panose="020F0502020204030204" pitchFamily="34" charset="0"/>
                <a:cs typeface="Times New Roman" panose="02020603050405020304" pitchFamily="18" charset="0"/>
              </a:rPr>
              <a:t> 20.50 cr</a:t>
            </a:r>
            <a:r>
              <a:rPr lang="en-US" sz="1400" dirty="0" smtClean="0">
                <a:latin typeface="Georgia" panose="02040502050405020303"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endParaRPr lang="en-IN" sz="1400" dirty="0">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1400" dirty="0" smtClean="0">
                <a:latin typeface="Georgia" panose="02040502050405020303" pitchFamily="18" charset="0"/>
                <a:ea typeface="Calibri" panose="020F0502020204030204" pitchFamily="34" charset="0"/>
                <a:cs typeface="Times New Roman" panose="02020603050405020304" pitchFamily="18" charset="0"/>
              </a:rPr>
              <a:t>6 </a:t>
            </a:r>
            <a:r>
              <a:rPr lang="en-US" sz="1400" dirty="0">
                <a:latin typeface="Georgia" panose="02040502050405020303" pitchFamily="18" charset="0"/>
                <a:ea typeface="Calibri" panose="020F0502020204030204" pitchFamily="34" charset="0"/>
                <a:cs typeface="Times New Roman" panose="02020603050405020304" pitchFamily="18" charset="0"/>
              </a:rPr>
              <a:t>National Parties, declared receiving an income from </a:t>
            </a:r>
            <a:r>
              <a:rPr lang="en-US" sz="1400" b="1" dirty="0">
                <a:latin typeface="Georgia" panose="02040502050405020303" pitchFamily="18" charset="0"/>
                <a:ea typeface="Calibri" panose="020F0502020204030204" pitchFamily="34" charset="0"/>
                <a:cs typeface="Times New Roman" panose="02020603050405020304" pitchFamily="18" charset="0"/>
              </a:rPr>
              <a:t>Donations/Contributions</a:t>
            </a:r>
            <a:r>
              <a:rPr lang="en-US" sz="1400" dirty="0">
                <a:latin typeface="Georgia" panose="02040502050405020303" pitchFamily="18" charset="0"/>
                <a:ea typeface="Calibri" panose="020F0502020204030204" pitchFamily="34" charset="0"/>
                <a:cs typeface="Times New Roman" panose="02020603050405020304" pitchFamily="18" charset="0"/>
              </a:rPr>
              <a:t>, a total of </a:t>
            </a:r>
            <a:r>
              <a:rPr lang="en-US" sz="1400" b="1" dirty="0" err="1">
                <a:latin typeface="Georgia" panose="02040502050405020303" pitchFamily="18" charset="0"/>
                <a:ea typeface="Calibri" panose="020F0502020204030204" pitchFamily="34" charset="0"/>
                <a:cs typeface="Times New Roman" panose="02020603050405020304" pitchFamily="18" charset="0"/>
              </a:rPr>
              <a:t>Rs</a:t>
            </a:r>
            <a:r>
              <a:rPr lang="en-US" sz="1400" b="1" dirty="0">
                <a:latin typeface="Georgia" panose="02040502050405020303" pitchFamily="18" charset="0"/>
                <a:ea typeface="Calibri" panose="020F0502020204030204" pitchFamily="34" charset="0"/>
                <a:cs typeface="Times New Roman" panose="02020603050405020304" pitchFamily="18" charset="0"/>
              </a:rPr>
              <a:t> 1191.285 cr</a:t>
            </a:r>
            <a:r>
              <a:rPr lang="en-US" sz="1400" dirty="0">
                <a:latin typeface="Georgia" panose="02040502050405020303" pitchFamily="18" charset="0"/>
                <a:ea typeface="Calibri" panose="020F0502020204030204" pitchFamily="34" charset="0"/>
                <a:cs typeface="Times New Roman" panose="02020603050405020304" pitchFamily="18" charset="0"/>
              </a:rPr>
              <a:t>. </a:t>
            </a:r>
            <a:endParaRPr lang="en-US" sz="1400" dirty="0" smtClean="0">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endParaRPr lang="en-IN" sz="1400" dirty="0">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400" b="1" dirty="0" err="1">
                <a:latin typeface="Georgia" panose="02040502050405020303" pitchFamily="18" charset="0"/>
                <a:ea typeface="Calibri" panose="020F0502020204030204" pitchFamily="34" charset="0"/>
                <a:cs typeface="Times New Roman" panose="02020603050405020304" pitchFamily="18" charset="0"/>
              </a:rPr>
              <a:t>Rs</a:t>
            </a:r>
            <a:r>
              <a:rPr lang="en-US" sz="1400" b="1" dirty="0">
                <a:latin typeface="Georgia" panose="02040502050405020303" pitchFamily="18" charset="0"/>
                <a:ea typeface="Calibri" panose="020F0502020204030204" pitchFamily="34" charset="0"/>
                <a:cs typeface="Times New Roman" panose="02020603050405020304" pitchFamily="18" charset="0"/>
              </a:rPr>
              <a:t> 573.095 </a:t>
            </a:r>
            <a:r>
              <a:rPr lang="en-US" sz="1400" b="1" dirty="0" err="1">
                <a:latin typeface="Georgia" panose="02040502050405020303" pitchFamily="18" charset="0"/>
                <a:ea typeface="Calibri" panose="020F0502020204030204" pitchFamily="34" charset="0"/>
                <a:cs typeface="Times New Roman" panose="02020603050405020304" pitchFamily="18" charset="0"/>
              </a:rPr>
              <a:t>cr</a:t>
            </a:r>
            <a:r>
              <a:rPr lang="en-US" sz="1400" dirty="0">
                <a:latin typeface="Georgia" panose="02040502050405020303" pitchFamily="18" charset="0"/>
                <a:ea typeface="Calibri" panose="020F0502020204030204" pitchFamily="34" charset="0"/>
                <a:cs typeface="Times New Roman" panose="02020603050405020304" pitchFamily="18" charset="0"/>
              </a:rPr>
              <a:t> was income generated through </a:t>
            </a:r>
            <a:r>
              <a:rPr lang="en-US" sz="1400" b="1" dirty="0">
                <a:latin typeface="Georgia" panose="02040502050405020303" pitchFamily="18" charset="0"/>
                <a:ea typeface="Calibri" panose="020F0502020204030204" pitchFamily="34" charset="0"/>
                <a:cs typeface="Times New Roman" panose="02020603050405020304" pitchFamily="18" charset="0"/>
              </a:rPr>
              <a:t>other sources of income</a:t>
            </a:r>
            <a:r>
              <a:rPr lang="en-US" sz="1400" dirty="0">
                <a:latin typeface="Georgia" panose="02040502050405020303" pitchFamily="18" charset="0"/>
                <a:ea typeface="Calibri" panose="020F0502020204030204" pitchFamily="34" charset="0"/>
                <a:cs typeface="Times New Roman" panose="02020603050405020304" pitchFamily="18" charset="0"/>
              </a:rPr>
              <a:t> by National parties during FY 2019-20.</a:t>
            </a:r>
            <a:endParaRPr lang="en-IN" sz="1400" dirty="0">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121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126" y="-53233"/>
            <a:ext cx="7820181" cy="977029"/>
          </a:xfrm>
        </p:spPr>
        <p:txBody>
          <a:bodyPr>
            <a:norm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Sources of Funding of National Parties, FY 2019-20</a:t>
            </a:r>
            <a:endParaRPr lang="en-I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3031" y="137541"/>
            <a:ext cx="1458792" cy="480645"/>
          </a:xfrm>
          <a:prstGeom prst="rect">
            <a:avLst/>
          </a:prstGeom>
        </p:spPr>
      </p:pic>
      <p:pic>
        <p:nvPicPr>
          <p:cNvPr id="10"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496391" y="4871372"/>
            <a:ext cx="11143438" cy="1809817"/>
          </a:xfrm>
        </p:spPr>
        <p:txBody>
          <a:bodyPr>
            <a:normAutofit/>
          </a:bodyPr>
          <a:lstStyle/>
          <a:p>
            <a:pPr algn="just"/>
            <a:r>
              <a:rPr lang="en-US" sz="1600" b="1" dirty="0">
                <a:latin typeface="Garamond" panose="02020404030301010803" pitchFamily="18" charset="0"/>
              </a:rPr>
              <a:t>Unknown sources </a:t>
            </a:r>
            <a:r>
              <a:rPr lang="en-US" sz="1600" dirty="0">
                <a:latin typeface="Garamond" panose="02020404030301010803" pitchFamily="18" charset="0"/>
              </a:rPr>
              <a:t>are income declared in the IT returns but without giving source of income for donations below </a:t>
            </a:r>
            <a:r>
              <a:rPr lang="en-US" sz="1600" dirty="0" err="1">
                <a:latin typeface="Garamond" panose="02020404030301010803" pitchFamily="18" charset="0"/>
              </a:rPr>
              <a:t>Rs</a:t>
            </a:r>
            <a:r>
              <a:rPr lang="en-US" sz="1600" dirty="0">
                <a:latin typeface="Garamond" panose="02020404030301010803" pitchFamily="18" charset="0"/>
              </a:rPr>
              <a:t> 20,000. Such unknown sources include </a:t>
            </a:r>
            <a:r>
              <a:rPr lang="en-US" sz="1600" b="1" dirty="0">
                <a:latin typeface="Garamond" panose="02020404030301010803" pitchFamily="18" charset="0"/>
              </a:rPr>
              <a:t>‘donations via Electoral Bonds’, ‘sale of coupons’, ‘miscellaneous income’, ‘voluntary contributions’, ‘contribution from meetings/</a:t>
            </a:r>
            <a:r>
              <a:rPr lang="en-US" sz="1600" b="1" dirty="0" err="1">
                <a:latin typeface="Garamond" panose="02020404030301010803" pitchFamily="18" charset="0"/>
              </a:rPr>
              <a:t>morchas</a:t>
            </a:r>
            <a:r>
              <a:rPr lang="en-US" sz="1600" b="1" dirty="0">
                <a:latin typeface="Garamond" panose="02020404030301010803" pitchFamily="18" charset="0"/>
              </a:rPr>
              <a:t> etc</a:t>
            </a:r>
            <a:r>
              <a:rPr lang="en-US" sz="1600" b="1" dirty="0" smtClean="0">
                <a:latin typeface="Garamond" panose="02020404030301010803" pitchFamily="18" charset="0"/>
              </a:rPr>
              <a:t>.</a:t>
            </a:r>
          </a:p>
          <a:p>
            <a:pPr algn="just"/>
            <a:r>
              <a:rPr lang="en-US" sz="1600" dirty="0">
                <a:latin typeface="Garamond" panose="02020404030301010803" pitchFamily="18" charset="0"/>
              </a:rPr>
              <a:t>During FY 2019-20, National parties received </a:t>
            </a:r>
            <a:r>
              <a:rPr lang="en-US" sz="1600" b="1" dirty="0" err="1">
                <a:latin typeface="Garamond" panose="02020404030301010803" pitchFamily="18" charset="0"/>
              </a:rPr>
              <a:t>Rs</a:t>
            </a:r>
            <a:r>
              <a:rPr lang="en-US" sz="1600" b="1" dirty="0">
                <a:latin typeface="Garamond" panose="02020404030301010803" pitchFamily="18" charset="0"/>
              </a:rPr>
              <a:t> 3377.41 </a:t>
            </a:r>
            <a:r>
              <a:rPr lang="en-US" sz="1600" b="1" dirty="0" err="1">
                <a:latin typeface="Garamond" panose="02020404030301010803" pitchFamily="18" charset="0"/>
              </a:rPr>
              <a:t>cr</a:t>
            </a:r>
            <a:r>
              <a:rPr lang="en-US" sz="1600" b="1" dirty="0">
                <a:latin typeface="Garamond" panose="02020404030301010803" pitchFamily="18" charset="0"/>
              </a:rPr>
              <a:t> </a:t>
            </a:r>
            <a:r>
              <a:rPr lang="en-US" sz="1600" dirty="0">
                <a:latin typeface="Garamond" panose="02020404030301010803" pitchFamily="18" charset="0"/>
              </a:rPr>
              <a:t>from </a:t>
            </a:r>
            <a:r>
              <a:rPr lang="en-US" sz="1600" b="1" dirty="0">
                <a:latin typeface="Garamond" panose="02020404030301010803" pitchFamily="18" charset="0"/>
              </a:rPr>
              <a:t>unknown sources; 70.98% </a:t>
            </a:r>
            <a:r>
              <a:rPr lang="en-US" sz="1600" dirty="0">
                <a:latin typeface="Garamond" panose="02020404030301010803" pitchFamily="18" charset="0"/>
              </a:rPr>
              <a:t>of their total income of </a:t>
            </a:r>
            <a:r>
              <a:rPr lang="en-US" sz="1600" b="1" dirty="0" err="1">
                <a:latin typeface="Garamond" panose="02020404030301010803" pitchFamily="18" charset="0"/>
              </a:rPr>
              <a:t>Rs</a:t>
            </a:r>
            <a:r>
              <a:rPr lang="en-US" sz="1600" b="1" dirty="0">
                <a:latin typeface="Garamond" panose="02020404030301010803" pitchFamily="18" charset="0"/>
              </a:rPr>
              <a:t> 4758.206 cr</a:t>
            </a:r>
            <a:r>
              <a:rPr lang="en-US" sz="1600" dirty="0" smtClean="0">
                <a:latin typeface="Garamond" panose="02020404030301010803" pitchFamily="18" charset="0"/>
              </a:rPr>
              <a:t>.</a:t>
            </a:r>
          </a:p>
          <a:p>
            <a:pPr algn="just"/>
            <a:r>
              <a:rPr lang="en-US" sz="1600" dirty="0" smtClean="0">
                <a:latin typeface="Garamond" panose="02020404030301010803" pitchFamily="18" charset="0"/>
              </a:rPr>
              <a:t>National parties collected </a:t>
            </a:r>
            <a:r>
              <a:rPr lang="en-US" sz="1600" b="1" dirty="0" err="1" smtClean="0">
                <a:latin typeface="Garamond" panose="02020404030301010803" pitchFamily="18" charset="0"/>
              </a:rPr>
              <a:t>Rs</a:t>
            </a:r>
            <a:r>
              <a:rPr lang="en-US" sz="1600" b="1" dirty="0" smtClean="0">
                <a:latin typeface="Garamond" panose="02020404030301010803" pitchFamily="18" charset="0"/>
              </a:rPr>
              <a:t> 14,651.53 </a:t>
            </a:r>
            <a:r>
              <a:rPr lang="en-US" sz="1600" b="1" dirty="0" err="1" smtClean="0">
                <a:latin typeface="Garamond" panose="02020404030301010803" pitchFamily="18" charset="0"/>
              </a:rPr>
              <a:t>cr</a:t>
            </a:r>
            <a:r>
              <a:rPr lang="en-US" sz="1600" b="1" dirty="0" smtClean="0">
                <a:latin typeface="Garamond" panose="02020404030301010803" pitchFamily="18" charset="0"/>
              </a:rPr>
              <a:t>  </a:t>
            </a:r>
            <a:r>
              <a:rPr lang="en-US" sz="1600" dirty="0" smtClean="0">
                <a:latin typeface="Garamond" panose="02020404030301010803" pitchFamily="18" charset="0"/>
              </a:rPr>
              <a:t>from </a:t>
            </a:r>
            <a:r>
              <a:rPr lang="en-US" sz="1600" b="1" dirty="0" smtClean="0">
                <a:latin typeface="Garamond" panose="02020404030301010803" pitchFamily="18" charset="0"/>
              </a:rPr>
              <a:t>‘Unknown Sources</a:t>
            </a:r>
            <a:r>
              <a:rPr lang="en-US" sz="1600" b="1" dirty="0" smtClean="0">
                <a:solidFill>
                  <a:srgbClr val="FF0000"/>
                </a:solidFill>
                <a:latin typeface="Garamond" panose="02020404030301010803" pitchFamily="18" charset="0"/>
              </a:rPr>
              <a:t>*</a:t>
            </a:r>
            <a:r>
              <a:rPr lang="en-US" sz="1600" b="1" dirty="0" smtClean="0">
                <a:latin typeface="Garamond" panose="02020404030301010803" pitchFamily="18" charset="0"/>
              </a:rPr>
              <a:t>’ </a:t>
            </a:r>
            <a:r>
              <a:rPr lang="en-US" sz="1600" dirty="0" smtClean="0">
                <a:latin typeface="Garamond" panose="02020404030301010803" pitchFamily="18" charset="0"/>
              </a:rPr>
              <a:t>between FY 2004-05 to 2019-20</a:t>
            </a:r>
            <a:r>
              <a:rPr lang="en-US" sz="1600" b="1" dirty="0" smtClean="0">
                <a:latin typeface="Garamond" panose="02020404030301010803" pitchFamily="18" charset="0"/>
              </a:rPr>
              <a:t>. </a:t>
            </a:r>
          </a:p>
          <a:p>
            <a:pPr algn="just"/>
            <a:endParaRPr lang="en-US" sz="1400" b="1" dirty="0" smtClean="0">
              <a:latin typeface="Georgia" panose="02040502050405020303" pitchFamily="18" charset="0"/>
            </a:endParaRPr>
          </a:p>
          <a:p>
            <a:pPr algn="just"/>
            <a:endParaRPr lang="en-US" sz="1400" dirty="0" smtClean="0">
              <a:latin typeface="Georgia" panose="02040502050405020303" pitchFamily="18" charset="0"/>
            </a:endParaRPr>
          </a:p>
          <a:p>
            <a:pPr marL="0" indent="0">
              <a:buNone/>
            </a:pPr>
            <a:endParaRPr lang="en-IN" sz="2400" b="1" dirty="0">
              <a:latin typeface="Georgia" panose="02040502050405020303" pitchFamily="18" charset="0"/>
            </a:endParaRP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1561823" y="861717"/>
            <a:ext cx="8453483" cy="3834894"/>
          </a:xfrm>
          <a:prstGeom prst="rect">
            <a:avLst/>
          </a:prstGeom>
        </p:spPr>
      </p:pic>
      <p:sp>
        <p:nvSpPr>
          <p:cNvPr id="14" name="TextBox 13"/>
          <p:cNvSpPr txBox="1"/>
          <p:nvPr/>
        </p:nvSpPr>
        <p:spPr>
          <a:xfrm>
            <a:off x="0" y="6531829"/>
            <a:ext cx="11153104" cy="246221"/>
          </a:xfrm>
          <a:prstGeom prst="rect">
            <a:avLst/>
          </a:prstGeom>
          <a:noFill/>
        </p:spPr>
        <p:txBody>
          <a:bodyPr wrap="square" rtlCol="0">
            <a:spAutoFit/>
          </a:bodyPr>
          <a:lstStyle/>
          <a:p>
            <a:r>
              <a:rPr lang="en-US" sz="1000" b="1" i="1" dirty="0" smtClean="0">
                <a:solidFill>
                  <a:srgbClr val="FF0000"/>
                </a:solidFill>
                <a:latin typeface="Georgia" panose="02040502050405020303" pitchFamily="18" charset="0"/>
              </a:rPr>
              <a:t>*</a:t>
            </a:r>
            <a:r>
              <a:rPr lang="en-US" sz="1000" b="1" i="1" dirty="0" smtClean="0">
                <a:latin typeface="Georgia" panose="02040502050405020303" pitchFamily="18" charset="0"/>
              </a:rPr>
              <a:t> include voluntary contributions (&lt; Rs 20,000), donations via Electoral Bonds, collection from Sale of Coupons etc. </a:t>
            </a:r>
            <a:endParaRPr lang="en-IN" sz="1000" b="1" i="1" dirty="0">
              <a:latin typeface="Georgia" panose="02040502050405020303" pitchFamily="18" charset="0"/>
            </a:endParaRPr>
          </a:p>
        </p:txBody>
      </p:sp>
      <p:pic>
        <p:nvPicPr>
          <p:cNvPr id="12" name="Picture 11"/>
          <p:cNvPicPr>
            <a:picLocks noChangeAspect="1"/>
          </p:cNvPicPr>
          <p:nvPr/>
        </p:nvPicPr>
        <p:blipFill>
          <a:blip r:embed="rId3"/>
          <a:stretch>
            <a:fillRect/>
          </a:stretch>
        </p:blipFill>
        <p:spPr>
          <a:xfrm>
            <a:off x="103031" y="111037"/>
            <a:ext cx="1458792" cy="480645"/>
          </a:xfrm>
          <a:prstGeom prst="rect">
            <a:avLst/>
          </a:prstGeom>
        </p:spPr>
      </p:pic>
    </p:spTree>
    <p:extLst>
      <p:ext uri="{BB962C8B-B14F-4D97-AF65-F5344CB8AC3E}">
        <p14:creationId xmlns:p14="http://schemas.microsoft.com/office/powerpoint/2010/main" val="3561400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1878" y="1690951"/>
            <a:ext cx="10402957" cy="3785652"/>
          </a:xfrm>
          <a:prstGeom prst="rect">
            <a:avLst/>
          </a:prstGeom>
        </p:spPr>
        <p:txBody>
          <a:bodyPr wrap="square">
            <a:spAutoFit/>
          </a:bodyPr>
          <a:lstStyle/>
          <a:p>
            <a:pPr marL="285750" indent="-285750" algn="just">
              <a:buFont typeface="Arial" panose="020B0604020202020204" pitchFamily="34" charset="0"/>
              <a:buChar char="•"/>
            </a:pPr>
            <a:endParaRPr lang="en-US" sz="2000" b="1" dirty="0">
              <a:latin typeface="Garamond" panose="02020404030301010803" pitchFamily="18" charset="0"/>
            </a:endParaRPr>
          </a:p>
          <a:p>
            <a:pPr marL="342900" indent="-342900" algn="just">
              <a:buFont typeface="Arial" panose="020B0604020202020204" pitchFamily="34" charset="0"/>
              <a:buChar char="•"/>
            </a:pPr>
            <a:r>
              <a:rPr lang="en-US" sz="2000" b="1" dirty="0">
                <a:latin typeface="Georgia" panose="02040502050405020303" pitchFamily="18" charset="0"/>
              </a:rPr>
              <a:t>BJP </a:t>
            </a:r>
            <a:r>
              <a:rPr lang="en-US" sz="2000" dirty="0">
                <a:latin typeface="Georgia" panose="02040502050405020303" pitchFamily="18" charset="0"/>
              </a:rPr>
              <a:t>and </a:t>
            </a:r>
            <a:r>
              <a:rPr lang="en-US" sz="2000" b="1" dirty="0">
                <a:latin typeface="Georgia" panose="02040502050405020303" pitchFamily="18" charset="0"/>
              </a:rPr>
              <a:t>INC </a:t>
            </a:r>
            <a:r>
              <a:rPr lang="en-US" sz="2000" dirty="0">
                <a:latin typeface="Georgia" panose="02040502050405020303" pitchFamily="18" charset="0"/>
              </a:rPr>
              <a:t>received </a:t>
            </a:r>
            <a:r>
              <a:rPr lang="en-US" sz="2000" b="1" dirty="0" err="1">
                <a:latin typeface="Georgia" panose="02040502050405020303" pitchFamily="18" charset="0"/>
              </a:rPr>
              <a:t>Rs</a:t>
            </a:r>
            <a:r>
              <a:rPr lang="en-US" sz="2000" b="1" dirty="0">
                <a:latin typeface="Georgia" panose="02040502050405020303" pitchFamily="18" charset="0"/>
              </a:rPr>
              <a:t> 2642.63 </a:t>
            </a:r>
            <a:r>
              <a:rPr lang="en-US" sz="2000" b="1" dirty="0" err="1">
                <a:latin typeface="Georgia" panose="02040502050405020303" pitchFamily="18" charset="0"/>
              </a:rPr>
              <a:t>cr</a:t>
            </a:r>
            <a:r>
              <a:rPr lang="en-US" sz="2000" b="1" dirty="0">
                <a:latin typeface="Georgia" panose="02040502050405020303" pitchFamily="18" charset="0"/>
              </a:rPr>
              <a:t> </a:t>
            </a:r>
            <a:r>
              <a:rPr lang="en-US" sz="2000" dirty="0">
                <a:latin typeface="Georgia" panose="02040502050405020303" pitchFamily="18" charset="0"/>
              </a:rPr>
              <a:t>or 78.24</a:t>
            </a:r>
            <a:r>
              <a:rPr lang="en-US" sz="2000" b="1" dirty="0">
                <a:latin typeface="Georgia" panose="02040502050405020303" pitchFamily="18" charset="0"/>
              </a:rPr>
              <a:t>%</a:t>
            </a:r>
            <a:r>
              <a:rPr lang="en-US" sz="2000" dirty="0">
                <a:latin typeface="Georgia" panose="02040502050405020303" pitchFamily="18" charset="0"/>
              </a:rPr>
              <a:t> and </a:t>
            </a:r>
            <a:r>
              <a:rPr lang="en-US" sz="2000" b="1" dirty="0" err="1">
                <a:latin typeface="Georgia" panose="02040502050405020303" pitchFamily="18" charset="0"/>
              </a:rPr>
              <a:t>Rs</a:t>
            </a:r>
            <a:r>
              <a:rPr lang="en-US" sz="2000" b="1" dirty="0">
                <a:latin typeface="Georgia" panose="02040502050405020303" pitchFamily="18" charset="0"/>
              </a:rPr>
              <a:t> 526 </a:t>
            </a:r>
            <a:r>
              <a:rPr lang="en-US" sz="2000" b="1" dirty="0" err="1">
                <a:latin typeface="Georgia" panose="02040502050405020303" pitchFamily="18" charset="0"/>
              </a:rPr>
              <a:t>cr</a:t>
            </a:r>
            <a:r>
              <a:rPr lang="en-US" sz="2000" dirty="0">
                <a:latin typeface="Georgia" panose="02040502050405020303" pitchFamily="18" charset="0"/>
              </a:rPr>
              <a:t> or </a:t>
            </a:r>
            <a:r>
              <a:rPr lang="en-US" sz="2000" b="1" dirty="0">
                <a:latin typeface="Georgia" panose="02040502050405020303" pitchFamily="18" charset="0"/>
              </a:rPr>
              <a:t>15.57% </a:t>
            </a:r>
            <a:r>
              <a:rPr lang="en-US" sz="2000" dirty="0">
                <a:latin typeface="Georgia" panose="02040502050405020303" pitchFamily="18" charset="0"/>
              </a:rPr>
              <a:t>respectively, of total income of National parties from </a:t>
            </a:r>
            <a:r>
              <a:rPr lang="en-US" sz="2000" b="1" dirty="0">
                <a:latin typeface="Georgia" panose="02040502050405020303" pitchFamily="18" charset="0"/>
              </a:rPr>
              <a:t>unknown sources</a:t>
            </a:r>
            <a:r>
              <a:rPr lang="en-US" sz="2000" dirty="0" smtClean="0">
                <a:latin typeface="Georgia" panose="02040502050405020303" pitchFamily="18" charset="0"/>
              </a:rPr>
              <a:t>.</a:t>
            </a:r>
            <a:endParaRPr lang="en-US" sz="2000" dirty="0">
              <a:latin typeface="Georgia" panose="02040502050405020303" pitchFamily="18" charset="0"/>
            </a:endParaRPr>
          </a:p>
          <a:p>
            <a:pPr algn="just"/>
            <a:endParaRPr lang="en-US" sz="2000" dirty="0">
              <a:latin typeface="Georgia" panose="02040502050405020303" pitchFamily="18" charset="0"/>
            </a:endParaRPr>
          </a:p>
          <a:p>
            <a:pPr marL="285750" indent="-285750" algn="just">
              <a:buFont typeface="Arial" panose="020B0604020202020204" pitchFamily="34" charset="0"/>
              <a:buChar char="•"/>
            </a:pPr>
            <a:r>
              <a:rPr lang="en-IN" sz="2000" dirty="0" smtClean="0">
                <a:latin typeface="Georgia" panose="02040502050405020303" pitchFamily="18" charset="0"/>
              </a:rPr>
              <a:t>In </a:t>
            </a:r>
            <a:r>
              <a:rPr lang="en-IN" sz="2000" dirty="0">
                <a:latin typeface="Georgia" panose="02040502050405020303" pitchFamily="18" charset="0"/>
              </a:rPr>
              <a:t>FY 2019-20</a:t>
            </a:r>
            <a:r>
              <a:rPr lang="en-IN" sz="2000" b="1" dirty="0">
                <a:latin typeface="Georgia" panose="02040502050405020303" pitchFamily="18" charset="0"/>
              </a:rPr>
              <a:t>, 70.98 per cent </a:t>
            </a:r>
            <a:r>
              <a:rPr lang="en-IN" sz="2000" dirty="0">
                <a:latin typeface="Georgia" panose="02040502050405020303" pitchFamily="18" charset="0"/>
              </a:rPr>
              <a:t>of the total income of National parties cannot be traced and are from </a:t>
            </a:r>
            <a:r>
              <a:rPr lang="en-IN" sz="2000" b="1" dirty="0">
                <a:latin typeface="Georgia" panose="02040502050405020303" pitchFamily="18" charset="0"/>
              </a:rPr>
              <a:t>‘unknown sources’</a:t>
            </a:r>
            <a:r>
              <a:rPr lang="en-IN" sz="2000" dirty="0">
                <a:latin typeface="Georgia" panose="02040502050405020303" pitchFamily="18" charset="0"/>
              </a:rPr>
              <a:t>.</a:t>
            </a:r>
          </a:p>
          <a:p>
            <a:pPr marL="285750" indent="-285750" algn="just">
              <a:buFont typeface="Arial" panose="020B0604020202020204" pitchFamily="34" charset="0"/>
              <a:buChar char="•"/>
            </a:pPr>
            <a:endParaRPr lang="en-IN" sz="2000" dirty="0">
              <a:latin typeface="Georgia" panose="02040502050405020303" pitchFamily="18" charset="0"/>
            </a:endParaRPr>
          </a:p>
          <a:p>
            <a:pPr marL="285750" indent="-285750" algn="just">
              <a:buFont typeface="Arial" panose="020B0604020202020204" pitchFamily="34" charset="0"/>
              <a:buChar char="•"/>
            </a:pPr>
            <a:r>
              <a:rPr lang="en-US" sz="2000" dirty="0">
                <a:latin typeface="Georgia" panose="02040502050405020303" pitchFamily="18" charset="0"/>
              </a:rPr>
              <a:t>Between FY 2004-05 and 2018-19, National parties collected </a:t>
            </a:r>
            <a:r>
              <a:rPr lang="en-US" sz="2000" b="1" dirty="0" err="1">
                <a:latin typeface="Georgia" panose="02040502050405020303" pitchFamily="18" charset="0"/>
              </a:rPr>
              <a:t>Rs</a:t>
            </a:r>
            <a:r>
              <a:rPr lang="en-US" sz="2000" b="1" dirty="0">
                <a:latin typeface="Georgia" panose="02040502050405020303" pitchFamily="18" charset="0"/>
              </a:rPr>
              <a:t> 11,234.12 </a:t>
            </a:r>
            <a:r>
              <a:rPr lang="en-US" sz="2000" b="1" dirty="0" err="1">
                <a:latin typeface="Georgia" panose="02040502050405020303" pitchFamily="18" charset="0"/>
              </a:rPr>
              <a:t>cr</a:t>
            </a:r>
            <a:r>
              <a:rPr lang="en-US" sz="2000" b="1" dirty="0">
                <a:latin typeface="Georgia" panose="02040502050405020303" pitchFamily="18" charset="0"/>
              </a:rPr>
              <a:t> </a:t>
            </a:r>
            <a:r>
              <a:rPr lang="en-US" sz="2000" dirty="0">
                <a:latin typeface="Georgia" panose="02040502050405020303" pitchFamily="18" charset="0"/>
              </a:rPr>
              <a:t>from </a:t>
            </a:r>
            <a:r>
              <a:rPr lang="en-US" sz="2000" b="1" dirty="0">
                <a:latin typeface="Georgia" panose="02040502050405020303" pitchFamily="18" charset="0"/>
              </a:rPr>
              <a:t>‘unknown sources’.</a:t>
            </a:r>
          </a:p>
          <a:p>
            <a:pPr marL="285750" indent="-285750" algn="just">
              <a:buFont typeface="Arial" panose="020B0604020202020204" pitchFamily="34" charset="0"/>
              <a:buChar char="•"/>
            </a:pPr>
            <a:endParaRPr lang="en-US" sz="2000" b="1" dirty="0">
              <a:latin typeface="Georgia" panose="02040502050405020303" pitchFamily="18" charset="0"/>
            </a:endParaRPr>
          </a:p>
          <a:p>
            <a:pPr marL="285750" indent="-285750" algn="just">
              <a:buFont typeface="Arial" panose="020B0604020202020204" pitchFamily="34" charset="0"/>
              <a:buChar char="•"/>
            </a:pPr>
            <a:r>
              <a:rPr lang="en-IN" sz="2000" dirty="0">
                <a:latin typeface="Georgia" panose="02040502050405020303" pitchFamily="18" charset="0"/>
              </a:rPr>
              <a:t>N</a:t>
            </a:r>
            <a:r>
              <a:rPr lang="en-IN" sz="2000" b="1" dirty="0">
                <a:latin typeface="Georgia" panose="02040502050405020303" pitchFamily="18" charset="0"/>
              </a:rPr>
              <a:t>on-disclosure </a:t>
            </a:r>
            <a:r>
              <a:rPr lang="en-IN" sz="2000" dirty="0">
                <a:latin typeface="Georgia" panose="02040502050405020303" pitchFamily="18" charset="0"/>
              </a:rPr>
              <a:t>provisions have </a:t>
            </a:r>
            <a:r>
              <a:rPr lang="en-IN" sz="2000" b="1" dirty="0">
                <a:latin typeface="Georgia" panose="02040502050405020303" pitchFamily="18" charset="0"/>
              </a:rPr>
              <a:t>legalized anonymous donations to the tune of </a:t>
            </a:r>
            <a:r>
              <a:rPr lang="en-IN" sz="2000" b="1" dirty="0" err="1">
                <a:latin typeface="Georgia" panose="02040502050405020303" pitchFamily="18" charset="0"/>
              </a:rPr>
              <a:t>Rs</a:t>
            </a:r>
            <a:r>
              <a:rPr lang="en-IN" sz="2000" b="1" dirty="0">
                <a:latin typeface="Georgia" panose="02040502050405020303" pitchFamily="18" charset="0"/>
              </a:rPr>
              <a:t> 6534.78 </a:t>
            </a:r>
            <a:r>
              <a:rPr lang="en-IN" sz="2000" b="1" dirty="0" err="1">
                <a:latin typeface="Georgia" panose="02040502050405020303" pitchFamily="18" charset="0"/>
              </a:rPr>
              <a:t>cr</a:t>
            </a:r>
            <a:r>
              <a:rPr lang="en-IN" sz="2000" b="1" dirty="0">
                <a:latin typeface="Georgia" panose="02040502050405020303" pitchFamily="18" charset="0"/>
              </a:rPr>
              <a:t> </a:t>
            </a:r>
            <a:r>
              <a:rPr lang="en-IN" sz="2000" dirty="0">
                <a:latin typeface="Georgia" panose="02040502050405020303" pitchFamily="18" charset="0"/>
              </a:rPr>
              <a:t>via Electoral Bonds since March 2018.</a:t>
            </a:r>
          </a:p>
        </p:txBody>
      </p:sp>
      <p:sp>
        <p:nvSpPr>
          <p:cNvPr id="5" name="Title 1"/>
          <p:cNvSpPr>
            <a:spLocks noGrp="1"/>
          </p:cNvSpPr>
          <p:nvPr>
            <p:ph type="title"/>
          </p:nvPr>
        </p:nvSpPr>
        <p:spPr>
          <a:xfrm>
            <a:off x="2073265" y="450350"/>
            <a:ext cx="7820181" cy="977029"/>
          </a:xfrm>
        </p:spPr>
        <p:txBody>
          <a:bodyPr>
            <a:norm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Sources of Funding of National Parties, FY 2019-20</a:t>
            </a:r>
            <a:endParaRPr lang="en-I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03031" y="111037"/>
            <a:ext cx="1458792" cy="480645"/>
          </a:xfrm>
          <a:prstGeom prst="rect">
            <a:avLst/>
          </a:prstGeom>
        </p:spPr>
      </p:pic>
    </p:spTree>
    <p:extLst>
      <p:ext uri="{BB962C8B-B14F-4D97-AF65-F5344CB8AC3E}">
        <p14:creationId xmlns:p14="http://schemas.microsoft.com/office/powerpoint/2010/main" val="475532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3" y="341397"/>
            <a:ext cx="10515600" cy="1325563"/>
          </a:xfrm>
        </p:spPr>
        <p:txBody>
          <a:bodyPr>
            <a:normAutofit/>
          </a:bodyPr>
          <a:lstStyle/>
          <a:p>
            <a:pPr algn="ctr"/>
            <a:r>
              <a:rPr lang="en-IN" sz="2800" b="1" dirty="0">
                <a:solidFill>
                  <a:schemeClr val="accent5">
                    <a:lumMod val="50000"/>
                  </a:schemeClr>
                </a:solidFill>
                <a:latin typeface="Garamond" panose="02020404030301010803" pitchFamily="18" charset="0"/>
              </a:rPr>
              <a:t>Political </a:t>
            </a:r>
            <a:r>
              <a:rPr lang="en-IN" sz="2800" b="1" dirty="0" smtClean="0">
                <a:solidFill>
                  <a:schemeClr val="accent5">
                    <a:lumMod val="50000"/>
                  </a:schemeClr>
                </a:solidFill>
                <a:latin typeface="Garamond" panose="02020404030301010803" pitchFamily="18" charset="0"/>
              </a:rPr>
              <a:t>Finance </a:t>
            </a:r>
            <a:r>
              <a:rPr lang="en-IN" sz="2800" b="1" dirty="0">
                <a:solidFill>
                  <a:schemeClr val="accent5">
                    <a:lumMod val="50000"/>
                  </a:schemeClr>
                </a:solidFill>
                <a:latin typeface="Garamond" panose="02020404030301010803" pitchFamily="18" charset="0"/>
              </a:rPr>
              <a:t>regime in India – </a:t>
            </a:r>
            <a:r>
              <a:rPr lang="en-IN" sz="2800" b="1" dirty="0" smtClean="0">
                <a:solidFill>
                  <a:schemeClr val="accent5">
                    <a:lumMod val="50000"/>
                  </a:schemeClr>
                </a:solidFill>
                <a:latin typeface="Garamond" panose="02020404030301010803" pitchFamily="18" charset="0"/>
              </a:rPr>
              <a:t>Issues and Challenges</a:t>
            </a:r>
            <a:r>
              <a:rPr lang="en-IN" sz="2400" dirty="0">
                <a:latin typeface="Garamond" panose="02020404030301010803" pitchFamily="18" charset="0"/>
              </a:rPr>
              <a:t/>
            </a:r>
            <a:br>
              <a:rPr lang="en-IN" sz="2400" dirty="0">
                <a:latin typeface="Garamond" panose="02020404030301010803" pitchFamily="18" charset="0"/>
              </a:rPr>
            </a:br>
            <a:r>
              <a:rPr lang="en-IN" sz="1800" b="1" dirty="0" smtClean="0">
                <a:solidFill>
                  <a:srgbClr val="FF0000"/>
                </a:solidFill>
                <a:latin typeface="Garamond" panose="02020404030301010803" pitchFamily="18" charset="0"/>
              </a:rPr>
              <a:t>Unlimited Corporate Donations</a:t>
            </a:r>
            <a:endParaRPr lang="en-IN" sz="1800" b="1"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656872" y="1346090"/>
            <a:ext cx="10881359" cy="1458126"/>
          </a:xfrm>
        </p:spPr>
        <p:txBody>
          <a:bodyPr>
            <a:noAutofit/>
          </a:bodyPr>
          <a:lstStyle/>
          <a:p>
            <a:pPr lvl="0" algn="just"/>
            <a:r>
              <a:rPr lang="en-US" sz="1600" dirty="0" smtClean="0">
                <a:latin typeface="Garamond" panose="02020404030301010803" pitchFamily="18" charset="0"/>
              </a:rPr>
              <a:t>No limit on corporate donations to political parties (earlier limit of 7.5% removed after amendment to Section 182 of Companies Act 2013 in 2017). </a:t>
            </a:r>
          </a:p>
          <a:p>
            <a:pPr algn="just"/>
            <a:r>
              <a:rPr lang="en-IN" sz="1600" dirty="0" smtClean="0">
                <a:latin typeface="Garamond" panose="02020404030301010803" pitchFamily="18" charset="0"/>
              </a:rPr>
              <a:t>No requirement for corporates to report political contributions in profit and loss accounts.</a:t>
            </a:r>
          </a:p>
          <a:p>
            <a:pPr lvl="0" algn="just"/>
            <a:r>
              <a:rPr lang="en-US" sz="1600" dirty="0" smtClean="0">
                <a:latin typeface="Garamond" panose="02020404030301010803" pitchFamily="18" charset="0"/>
              </a:rPr>
              <a:t>National parties received </a:t>
            </a:r>
            <a:r>
              <a:rPr lang="en-US" sz="1600" b="1" dirty="0" err="1" smtClean="0">
                <a:latin typeface="Garamond" panose="02020404030301010803" pitchFamily="18" charset="0"/>
              </a:rPr>
              <a:t>Rs</a:t>
            </a:r>
            <a:r>
              <a:rPr lang="en-US" sz="1600" b="1" dirty="0" smtClean="0">
                <a:latin typeface="Garamond" panose="02020404030301010803" pitchFamily="18" charset="0"/>
              </a:rPr>
              <a:t> 881.26 </a:t>
            </a:r>
            <a:r>
              <a:rPr lang="en-US" sz="1600" b="1" dirty="0" err="1" smtClean="0">
                <a:latin typeface="Garamond" panose="02020404030301010803" pitchFamily="18" charset="0"/>
              </a:rPr>
              <a:t>cr</a:t>
            </a:r>
            <a:r>
              <a:rPr lang="en-US" sz="1600" b="1" dirty="0" smtClean="0">
                <a:latin typeface="Garamond" panose="02020404030301010803" pitchFamily="18" charset="0"/>
              </a:rPr>
              <a:t> </a:t>
            </a:r>
            <a:r>
              <a:rPr lang="en-US" sz="1600" dirty="0" smtClean="0">
                <a:latin typeface="Garamond" panose="02020404030301010803" pitchFamily="18" charset="0"/>
              </a:rPr>
              <a:t>from corporates/business houses in </a:t>
            </a:r>
            <a:r>
              <a:rPr lang="en-US" sz="1600" b="1" dirty="0" smtClean="0">
                <a:latin typeface="Garamond" panose="02020404030301010803" pitchFamily="18" charset="0"/>
              </a:rPr>
              <a:t>FY 2018-19</a:t>
            </a:r>
            <a:r>
              <a:rPr lang="en-US" sz="1600" dirty="0" smtClean="0">
                <a:latin typeface="Garamond" panose="02020404030301010803" pitchFamily="18" charset="0"/>
              </a:rPr>
              <a:t>. Donations from corporates to National Parties increased by </a:t>
            </a:r>
            <a:r>
              <a:rPr lang="en-US" sz="1600" b="1" dirty="0" smtClean="0">
                <a:latin typeface="Garamond" panose="02020404030301010803" pitchFamily="18" charset="0"/>
              </a:rPr>
              <a:t>133% </a:t>
            </a:r>
            <a:r>
              <a:rPr lang="en-US" sz="1600" dirty="0" smtClean="0">
                <a:latin typeface="Garamond" panose="02020404030301010803" pitchFamily="18" charset="0"/>
              </a:rPr>
              <a:t>between 2004-12 and 2018-19.</a:t>
            </a:r>
          </a:p>
          <a:p>
            <a:pPr algn="just"/>
            <a:endParaRPr lang="en-IN" sz="1600" dirty="0" smtClean="0">
              <a:latin typeface="Garamond" panose="02020404030301010803" pitchFamily="18" charset="0"/>
            </a:endParaRPr>
          </a:p>
          <a:p>
            <a:pPr algn="just"/>
            <a:endParaRPr lang="en-IN" sz="1600" dirty="0" smtClean="0">
              <a:latin typeface="Garamond" panose="02020404030301010803" pitchFamily="18" charset="0"/>
            </a:endParaRPr>
          </a:p>
          <a:p>
            <a:pPr algn="just"/>
            <a:endParaRPr lang="en-IN" sz="1600" dirty="0" smtClean="0">
              <a:latin typeface="Garamond" panose="02020404030301010803" pitchFamily="18" charset="0"/>
            </a:endParaRPr>
          </a:p>
          <a:p>
            <a:pPr lvl="0" algn="just"/>
            <a:endParaRPr lang="en-IN" sz="1600" dirty="0" smtClean="0">
              <a:latin typeface="Georgia" panose="02040502050405020303" pitchFamily="18" charset="0"/>
            </a:endParaRPr>
          </a:p>
          <a:p>
            <a:pPr lvl="0" algn="just"/>
            <a:endParaRPr lang="en-IN" sz="1600" dirty="0" smtClean="0">
              <a:latin typeface="Georgia" panose="02040502050405020303" pitchFamily="18" charset="0"/>
            </a:endParaRPr>
          </a:p>
          <a:p>
            <a:pPr lvl="0" algn="just"/>
            <a:endParaRPr lang="en-IN" sz="1600" dirty="0" smtClean="0">
              <a:latin typeface="Georgia" panose="02040502050405020303" pitchFamily="18" charset="0"/>
            </a:endParaRPr>
          </a:p>
          <a:p>
            <a:pPr algn="just"/>
            <a:endParaRPr lang="en-IN" sz="1600" dirty="0">
              <a:latin typeface="Georgia" panose="02040502050405020303" pitchFamily="18" charset="0"/>
            </a:endParaRPr>
          </a:p>
          <a:p>
            <a:endParaRPr lang="en-IN" sz="1600" dirty="0"/>
          </a:p>
        </p:txBody>
      </p:sp>
      <p:pic>
        <p:nvPicPr>
          <p:cNvPr id="10" name="Picture 2" descr="https://adrindia.org/sites/default/files/styles/home_page_banner_size/public/images/corporate%20donations%202018-19%20.png?itok=s9m35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33" y="2804216"/>
            <a:ext cx="11089439" cy="38910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5" y="45406"/>
            <a:ext cx="1226738" cy="591982"/>
          </a:xfrm>
          <a:prstGeom prst="rect">
            <a:avLst/>
          </a:prstGeom>
        </p:spPr>
      </p:pic>
      <p:pic>
        <p:nvPicPr>
          <p:cNvPr id="11" name="Picture 10"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172" y="-18884"/>
            <a:ext cx="258382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23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26284" y="1302327"/>
            <a:ext cx="11311534" cy="47105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91" y="127801"/>
            <a:ext cx="1226738" cy="591982"/>
          </a:xfrm>
          <a:prstGeom prst="rect">
            <a:avLst/>
          </a:prstGeom>
        </p:spPr>
      </p:pic>
      <p:pic>
        <p:nvPicPr>
          <p:cNvPr id="9" name="Picture 8" descr="https://adrindia.org/sites/all/themes/bootstrap_subtheme/images/logo-myne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82" y="0"/>
            <a:ext cx="258382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43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582" y="2266054"/>
            <a:ext cx="9520645" cy="1325563"/>
          </a:xfrm>
        </p:spPr>
        <p:txBody>
          <a:bodyPr>
            <a:normAutofit/>
          </a:bodyPr>
          <a:lstStyle/>
          <a:p>
            <a:pPr algn="ctr"/>
            <a:r>
              <a:rPr lang="en-US" b="1" dirty="0" smtClean="0">
                <a:solidFill>
                  <a:srgbClr val="C00000"/>
                </a:solidFill>
                <a:latin typeface="Garamond" panose="02020404030301010803" pitchFamily="18" charset="0"/>
              </a:rPr>
              <a:t/>
            </a:r>
            <a:br>
              <a:rPr lang="en-US" b="1" dirty="0" smtClean="0">
                <a:solidFill>
                  <a:srgbClr val="C00000"/>
                </a:solidFill>
                <a:latin typeface="Garamond" panose="02020404030301010803" pitchFamily="18" charset="0"/>
              </a:rPr>
            </a:br>
            <a:r>
              <a:rPr lang="en-US" b="1" dirty="0" smtClean="0">
                <a:latin typeface="Garamond" panose="02020404030301010803" pitchFamily="18" charset="0"/>
              </a:rPr>
              <a:t>Electoral Bonds Scheme, 2018</a:t>
            </a:r>
            <a:endParaRPr lang="en-IN" b="1" dirty="0">
              <a:latin typeface="Garamond" panose="020204040303010108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43" y="167558"/>
            <a:ext cx="1226738" cy="591982"/>
          </a:xfrm>
          <a:prstGeom prst="rect">
            <a:avLst/>
          </a:prstGeom>
        </p:spPr>
      </p:pic>
      <p:pic>
        <p:nvPicPr>
          <p:cNvPr id="7" name="Picture 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172" y="61620"/>
            <a:ext cx="258382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5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3040" y="534859"/>
            <a:ext cx="8177349" cy="1214846"/>
          </a:xfrm>
        </p:spPr>
        <p:txBody>
          <a:bodyPr/>
          <a:lstStyle/>
          <a:p>
            <a:endParaRPr lang="en-IN" dirty="0"/>
          </a:p>
        </p:txBody>
      </p:sp>
      <p:sp>
        <p:nvSpPr>
          <p:cNvPr id="8" name="Flowchart: Process 7"/>
          <p:cNvSpPr/>
          <p:nvPr/>
        </p:nvSpPr>
        <p:spPr>
          <a:xfrm>
            <a:off x="0" y="0"/>
            <a:ext cx="12192000" cy="1815737"/>
          </a:xfrm>
          <a:prstGeom prst="flowChart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52" name="Picture 4" descr="What are your views on electoral bonds?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2" y="907868"/>
            <a:ext cx="4519747" cy="58563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69028" y="121833"/>
            <a:ext cx="7339144" cy="523220"/>
          </a:xfrm>
          <a:prstGeom prst="rect">
            <a:avLst/>
          </a:prstGeom>
          <a:noFill/>
        </p:spPr>
        <p:txBody>
          <a:bodyPr wrap="square" rtlCol="0">
            <a:spAutoFit/>
          </a:bodyPr>
          <a:lstStyle/>
          <a:p>
            <a:r>
              <a:rPr lang="en-US" sz="2800" b="1" dirty="0" smtClean="0">
                <a:solidFill>
                  <a:schemeClr val="accent5">
                    <a:lumMod val="75000"/>
                  </a:schemeClr>
                </a:solidFill>
                <a:latin typeface="Garamond" panose="02020404030301010803" pitchFamily="18" charset="0"/>
              </a:rPr>
              <a:t>KEY FACTS ABOUT ELECTORAL BONDS</a:t>
            </a:r>
            <a:endParaRPr lang="en-IN" sz="2800" b="1" dirty="0">
              <a:solidFill>
                <a:schemeClr val="accent5">
                  <a:lumMod val="75000"/>
                </a:schemeClr>
              </a:solidFill>
              <a:latin typeface="Garamond" panose="02020404030301010803" pitchFamily="18" charset="0"/>
            </a:endParaRPr>
          </a:p>
        </p:txBody>
      </p:sp>
      <p:sp>
        <p:nvSpPr>
          <p:cNvPr id="13" name="TextBox 12"/>
          <p:cNvSpPr txBox="1"/>
          <p:nvPr/>
        </p:nvSpPr>
        <p:spPr>
          <a:xfrm>
            <a:off x="4965399" y="3328948"/>
            <a:ext cx="3616235" cy="1754326"/>
          </a:xfrm>
          <a:prstGeom prst="rect">
            <a:avLst/>
          </a:prstGeom>
          <a:noFill/>
        </p:spPr>
        <p:txBody>
          <a:bodyPr wrap="square" rtlCol="0">
            <a:spAutoFit/>
          </a:bodyPr>
          <a:lstStyle/>
          <a:p>
            <a:r>
              <a:rPr lang="en-IN" dirty="0" smtClean="0">
                <a:latin typeface="Garamond" panose="02020404030301010803" pitchFamily="18" charset="0"/>
              </a:rPr>
              <a:t>Does </a:t>
            </a:r>
            <a:r>
              <a:rPr lang="en-IN" dirty="0">
                <a:latin typeface="Garamond" panose="02020404030301010803" pitchFamily="18" charset="0"/>
              </a:rPr>
              <a:t>not carry the name of the buyer or </a:t>
            </a:r>
            <a:r>
              <a:rPr lang="en-IN" dirty="0" smtClean="0">
                <a:latin typeface="Garamond" panose="02020404030301010803" pitchFamily="18" charset="0"/>
              </a:rPr>
              <a:t>payee (</a:t>
            </a:r>
            <a:r>
              <a:rPr lang="en-IN" b="1" dirty="0" smtClean="0">
                <a:latin typeface="Garamond" panose="02020404030301010803" pitchFamily="18" charset="0"/>
              </a:rPr>
              <a:t>anonymous</a:t>
            </a:r>
            <a:r>
              <a:rPr lang="en-IN" dirty="0" smtClean="0">
                <a:latin typeface="Garamond" panose="02020404030301010803" pitchFamily="18" charset="0"/>
              </a:rPr>
              <a:t>), </a:t>
            </a:r>
            <a:r>
              <a:rPr lang="en-IN" b="1" dirty="0">
                <a:latin typeface="Garamond" panose="02020404030301010803" pitchFamily="18" charset="0"/>
              </a:rPr>
              <a:t>no </a:t>
            </a:r>
            <a:r>
              <a:rPr lang="en-IN" b="1" dirty="0" smtClean="0">
                <a:latin typeface="Garamond" panose="02020404030301010803" pitchFamily="18" charset="0"/>
              </a:rPr>
              <a:t>ownership </a:t>
            </a:r>
            <a:r>
              <a:rPr lang="en-IN" b="1" dirty="0">
                <a:latin typeface="Garamond" panose="02020404030301010803" pitchFamily="18" charset="0"/>
              </a:rPr>
              <a:t>information </a:t>
            </a:r>
            <a:r>
              <a:rPr lang="en-IN" dirty="0">
                <a:latin typeface="Garamond" panose="02020404030301010803" pitchFamily="18" charset="0"/>
              </a:rPr>
              <a:t>is recorded and the holder of the instrument (i.e. political party) is presumed to be its </a:t>
            </a:r>
            <a:r>
              <a:rPr lang="en-IN" dirty="0" smtClean="0">
                <a:latin typeface="Garamond" panose="02020404030301010803" pitchFamily="18" charset="0"/>
              </a:rPr>
              <a:t>owner.</a:t>
            </a:r>
            <a:endParaRPr lang="en-IN" dirty="0">
              <a:latin typeface="Garamond" panose="02020404030301010803" pitchFamily="18" charset="0"/>
            </a:endParaRPr>
          </a:p>
        </p:txBody>
      </p:sp>
      <p:sp>
        <p:nvSpPr>
          <p:cNvPr id="14" name="Rectangle 13"/>
          <p:cNvSpPr/>
          <p:nvPr/>
        </p:nvSpPr>
        <p:spPr>
          <a:xfrm>
            <a:off x="4972355" y="5024902"/>
            <a:ext cx="3267609" cy="1754326"/>
          </a:xfrm>
          <a:prstGeom prst="rect">
            <a:avLst/>
          </a:prstGeom>
        </p:spPr>
        <p:txBody>
          <a:bodyPr wrap="square">
            <a:spAutoFit/>
          </a:bodyPr>
          <a:lstStyle/>
          <a:p>
            <a:r>
              <a:rPr lang="en-US" dirty="0">
                <a:solidFill>
                  <a:srgbClr val="000000"/>
                </a:solidFill>
                <a:latin typeface="Garamond" panose="02020404030301010803" pitchFamily="18" charset="0"/>
                <a:ea typeface="Calibri" panose="020F0502020204030204" pitchFamily="34" charset="0"/>
                <a:cs typeface="Arial" panose="020B0604020202020204" pitchFamily="34" charset="0"/>
              </a:rPr>
              <a:t>Every political party in its income tax return (ITR) will have to disclose the </a:t>
            </a:r>
            <a:r>
              <a:rPr lang="en-US" u="sng" dirty="0">
                <a:solidFill>
                  <a:srgbClr val="000000"/>
                </a:solidFill>
                <a:latin typeface="Garamond" panose="02020404030301010803" pitchFamily="18" charset="0"/>
                <a:ea typeface="Calibri" panose="020F0502020204030204" pitchFamily="34" charset="0"/>
                <a:cs typeface="Arial" panose="020B0604020202020204" pitchFamily="34" charset="0"/>
              </a:rPr>
              <a:t>amount of donations </a:t>
            </a:r>
            <a:r>
              <a:rPr lang="en-US" dirty="0">
                <a:solidFill>
                  <a:srgbClr val="000000"/>
                </a:solidFill>
                <a:latin typeface="Garamond" panose="02020404030301010803" pitchFamily="18" charset="0"/>
                <a:ea typeface="Calibri" panose="020F0502020204030204" pitchFamily="34" charset="0"/>
                <a:cs typeface="Arial" panose="020B0604020202020204" pitchFamily="34" charset="0"/>
              </a:rPr>
              <a:t>it has received through electoral bonds to the Election Commission</a:t>
            </a:r>
            <a:endParaRPr lang="en-IN" dirty="0">
              <a:latin typeface="Garamond" panose="02020404030301010803" pitchFamily="18" charset="0"/>
            </a:endParaRPr>
          </a:p>
        </p:txBody>
      </p:sp>
      <p:sp>
        <p:nvSpPr>
          <p:cNvPr id="15" name="Rectangle 14"/>
          <p:cNvSpPr/>
          <p:nvPr/>
        </p:nvSpPr>
        <p:spPr>
          <a:xfrm>
            <a:off x="8239964" y="2311574"/>
            <a:ext cx="3952036" cy="2031325"/>
          </a:xfrm>
          <a:prstGeom prst="rect">
            <a:avLst/>
          </a:prstGeom>
        </p:spPr>
        <p:txBody>
          <a:bodyPr wrap="square">
            <a:spAutoFit/>
          </a:bodyPr>
          <a:lstStyle/>
          <a:p>
            <a:pPr marL="457200">
              <a:spcBef>
                <a:spcPts val="500"/>
              </a:spcBef>
              <a:spcAft>
                <a:spcPts val="0"/>
              </a:spcAft>
            </a:pPr>
            <a:r>
              <a:rPr lang="en-US" dirty="0">
                <a:latin typeface="Garamond" panose="02020404030301010803" pitchFamily="18" charset="0"/>
                <a:ea typeface="Times New Roman" panose="02020603050405020304" pitchFamily="18" charset="0"/>
                <a:cs typeface="Arial" panose="020B0604020202020204" pitchFamily="34" charset="0"/>
              </a:rPr>
              <a:t>Only </a:t>
            </a:r>
            <a:r>
              <a:rPr lang="en-US" dirty="0" smtClean="0">
                <a:latin typeface="Garamond" panose="02020404030301010803" pitchFamily="18" charset="0"/>
                <a:ea typeface="Times New Roman" panose="02020603050405020304" pitchFamily="18" charset="0"/>
                <a:cs typeface="Arial" panose="020B0604020202020204" pitchFamily="34" charset="0"/>
              </a:rPr>
              <a:t>registered </a:t>
            </a:r>
            <a:r>
              <a:rPr lang="en-US" dirty="0">
                <a:latin typeface="Garamond" panose="02020404030301010803" pitchFamily="18" charset="0"/>
                <a:ea typeface="Times New Roman" panose="02020603050405020304" pitchFamily="18" charset="0"/>
                <a:cs typeface="Arial" panose="020B0604020202020204" pitchFamily="34" charset="0"/>
              </a:rPr>
              <a:t>political parties </a:t>
            </a:r>
            <a:r>
              <a:rPr lang="en-US" dirty="0" smtClean="0">
                <a:latin typeface="Garamond" panose="02020404030301010803" pitchFamily="18" charset="0"/>
                <a:ea typeface="Times New Roman" panose="02020603050405020304" pitchFamily="18" charset="0"/>
                <a:cs typeface="Arial" panose="020B0604020202020204" pitchFamily="34" charset="0"/>
              </a:rPr>
              <a:t>that have</a:t>
            </a:r>
            <a:r>
              <a:rPr lang="en-US" dirty="0" smtClean="0">
                <a:latin typeface="Garamond" panose="02020404030301010803" pitchFamily="18" charset="0"/>
                <a:ea typeface="Times New Roman" panose="02020603050405020304" pitchFamily="18" charset="0"/>
              </a:rPr>
              <a:t> </a:t>
            </a:r>
            <a:r>
              <a:rPr lang="en-US" dirty="0">
                <a:latin typeface="Garamond" panose="02020404030301010803" pitchFamily="18" charset="0"/>
                <a:ea typeface="Times New Roman" panose="02020603050405020304" pitchFamily="18" charset="0"/>
              </a:rPr>
              <a:t>secured </a:t>
            </a:r>
            <a:r>
              <a:rPr lang="en-US" b="1" dirty="0">
                <a:latin typeface="Garamond" panose="02020404030301010803" pitchFamily="18" charset="0"/>
                <a:ea typeface="Times New Roman" panose="02020603050405020304" pitchFamily="18" charset="0"/>
              </a:rPr>
              <a:t>not less than one per cent </a:t>
            </a:r>
            <a:r>
              <a:rPr lang="en-US" dirty="0">
                <a:latin typeface="Garamond" panose="02020404030301010803" pitchFamily="18" charset="0"/>
                <a:ea typeface="Times New Roman" panose="02020603050405020304" pitchFamily="18" charset="0"/>
              </a:rPr>
              <a:t>of the votes polled in the last general election to the House of the People or the Legislative Assembly, as the case may </a:t>
            </a:r>
            <a:r>
              <a:rPr lang="en-US" dirty="0" smtClean="0">
                <a:latin typeface="Garamond" panose="02020404030301010803" pitchFamily="18" charset="0"/>
                <a:ea typeface="Times New Roman" panose="02020603050405020304" pitchFamily="18" charset="0"/>
              </a:rPr>
              <a:t>be are eligible to receive electoral bonds</a:t>
            </a:r>
            <a:endParaRPr lang="en-IN" sz="2000" dirty="0">
              <a:effectLst/>
              <a:latin typeface="Garamond" panose="02020404030301010803" pitchFamily="18" charset="0"/>
              <a:ea typeface="Times New Roman" panose="02020603050405020304" pitchFamily="18" charset="0"/>
            </a:endParaRPr>
          </a:p>
        </p:txBody>
      </p:sp>
      <p:sp>
        <p:nvSpPr>
          <p:cNvPr id="16" name="Rectangle 15"/>
          <p:cNvSpPr/>
          <p:nvPr/>
        </p:nvSpPr>
        <p:spPr>
          <a:xfrm>
            <a:off x="8230071" y="4832405"/>
            <a:ext cx="3955302" cy="1200329"/>
          </a:xfrm>
          <a:prstGeom prst="rect">
            <a:avLst/>
          </a:prstGeom>
        </p:spPr>
        <p:txBody>
          <a:bodyPr wrap="square">
            <a:spAutoFit/>
          </a:bodyPr>
          <a:lstStyle/>
          <a:p>
            <a:pPr marL="457200">
              <a:spcAft>
                <a:spcPts val="1000"/>
              </a:spcAft>
            </a:pPr>
            <a:r>
              <a:rPr lang="en-IN" dirty="0" smtClean="0">
                <a:solidFill>
                  <a:srgbClr val="000000"/>
                </a:solidFill>
                <a:latin typeface="Garamond" panose="02020404030301010803" pitchFamily="18" charset="0"/>
                <a:ea typeface="Calibri" panose="020F0502020204030204" pitchFamily="34" charset="0"/>
                <a:cs typeface="Arial" panose="020B0604020202020204" pitchFamily="34" charset="0"/>
              </a:rPr>
              <a:t>Bonds not encashed within the validity period of fifteen days shall be deposited by the authorised bank to the </a:t>
            </a:r>
            <a:r>
              <a:rPr lang="en-IN" b="1" dirty="0" smtClean="0">
                <a:solidFill>
                  <a:srgbClr val="000000"/>
                </a:solidFill>
                <a:latin typeface="Garamond" panose="02020404030301010803" pitchFamily="18" charset="0"/>
                <a:ea typeface="Calibri" panose="020F0502020204030204" pitchFamily="34" charset="0"/>
                <a:cs typeface="Arial" panose="020B0604020202020204" pitchFamily="34" charset="0"/>
              </a:rPr>
              <a:t>Prime Minister Relief Fund</a:t>
            </a:r>
            <a:endParaRPr lang="en-IN" dirty="0">
              <a:latin typeface="Garamond" panose="02020404030301010803"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4972356" y="1912587"/>
            <a:ext cx="3459624" cy="1200329"/>
          </a:xfrm>
          <a:prstGeom prst="rect">
            <a:avLst/>
          </a:prstGeom>
        </p:spPr>
        <p:txBody>
          <a:bodyPr wrap="square">
            <a:spAutoFit/>
          </a:bodyPr>
          <a:lstStyle/>
          <a:p>
            <a:r>
              <a:rPr lang="en-IN" dirty="0" err="1" smtClean="0">
                <a:latin typeface="Garamond" panose="02020404030301010803" pitchFamily="18" charset="0"/>
                <a:ea typeface="Calibri" panose="020F0502020204030204" pitchFamily="34" charset="0"/>
                <a:cs typeface="Times New Roman" panose="02020603050405020304" pitchFamily="18" charset="0"/>
              </a:rPr>
              <a:t>GoI</a:t>
            </a:r>
            <a:r>
              <a:rPr lang="en-IN" dirty="0" smtClean="0">
                <a:latin typeface="Garamond" panose="02020404030301010803" pitchFamily="18" charset="0"/>
                <a:ea typeface="Calibri" panose="020F0502020204030204" pitchFamily="34" charset="0"/>
                <a:cs typeface="Times New Roman" panose="02020603050405020304" pitchFamily="18" charset="0"/>
              </a:rPr>
              <a:t> </a:t>
            </a:r>
            <a:r>
              <a:rPr lang="en-IN" dirty="0">
                <a:latin typeface="Garamond" panose="02020404030301010803" pitchFamily="18" charset="0"/>
                <a:ea typeface="Calibri" panose="020F0502020204030204" pitchFamily="34" charset="0"/>
                <a:cs typeface="Times New Roman" panose="02020603050405020304" pitchFamily="18" charset="0"/>
              </a:rPr>
              <a:t>had notified the Electoral Bond Scheme, 2018 vide </a:t>
            </a:r>
            <a:r>
              <a:rPr lang="en-IN" u="sng" dirty="0">
                <a:solidFill>
                  <a:srgbClr val="0563C1"/>
                </a:solidFill>
                <a:latin typeface="Garamond" panose="02020404030301010803" pitchFamily="18" charset="0"/>
                <a:ea typeface="Calibri" panose="020F0502020204030204" pitchFamily="34" charset="0"/>
                <a:cs typeface="Times New Roman" panose="02020603050405020304" pitchFamily="18" charset="0"/>
                <a:hlinkClick r:id="rId4"/>
              </a:rPr>
              <a:t>Gazette Notification No. 20</a:t>
            </a:r>
            <a:r>
              <a:rPr lang="en-IN" dirty="0">
                <a:latin typeface="Garamond" panose="02020404030301010803" pitchFamily="18" charset="0"/>
                <a:ea typeface="Calibri" panose="020F0502020204030204" pitchFamily="34" charset="0"/>
                <a:cs typeface="Times New Roman" panose="02020603050405020304" pitchFamily="18" charset="0"/>
              </a:rPr>
              <a:t> dated 02</a:t>
            </a:r>
            <a:r>
              <a:rPr lang="en-IN" baseline="30000" dirty="0">
                <a:latin typeface="Garamond" panose="02020404030301010803" pitchFamily="18" charset="0"/>
                <a:ea typeface="Calibri" panose="020F0502020204030204" pitchFamily="34" charset="0"/>
                <a:cs typeface="Times New Roman" panose="02020603050405020304" pitchFamily="18" charset="0"/>
              </a:rPr>
              <a:t>nd</a:t>
            </a:r>
            <a:r>
              <a:rPr lang="en-IN" dirty="0">
                <a:latin typeface="Garamond" panose="02020404030301010803" pitchFamily="18" charset="0"/>
                <a:ea typeface="Calibri" panose="020F0502020204030204" pitchFamily="34" charset="0"/>
                <a:cs typeface="Times New Roman" panose="02020603050405020304" pitchFamily="18" charset="0"/>
              </a:rPr>
              <a:t> January, 2018</a:t>
            </a:r>
            <a:endParaRPr lang="en-IN" dirty="0">
              <a:latin typeface="Garamond" panose="02020404030301010803" pitchFamily="18" charset="0"/>
            </a:endParaRPr>
          </a:p>
        </p:txBody>
      </p:sp>
      <p:pic>
        <p:nvPicPr>
          <p:cNvPr id="18" name="Picture 8" descr="https://media-public.canva.com/MACEjh2pglE/1/thumbnail_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4279" y="890185"/>
            <a:ext cx="1704476" cy="852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76" y="99577"/>
            <a:ext cx="1226738" cy="591982"/>
          </a:xfrm>
          <a:prstGeom prst="rect">
            <a:avLst/>
          </a:prstGeom>
        </p:spPr>
      </p:pic>
      <p:pic>
        <p:nvPicPr>
          <p:cNvPr id="20" name="Picture 19" descr="https://adrindia.org/sites/all/themes/bootstrap_subtheme/images/logo-myne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9021" y="-33670"/>
            <a:ext cx="258382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4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663" y="0"/>
            <a:ext cx="3949337" cy="3333509"/>
          </a:xfrm>
          <a:prstGeom prst="rect">
            <a:avLst/>
          </a:prstGeom>
          <a:solidFill>
            <a:srgbClr val="F3F071"/>
          </a:solidFill>
        </p:spPr>
        <p:txBody>
          <a:bodyPr wrap="square" rtlCol="0">
            <a:spAutoFit/>
          </a:bodyPr>
          <a:lstStyle/>
          <a:p>
            <a:endParaRPr lang="en-IN" dirty="0"/>
          </a:p>
        </p:txBody>
      </p:sp>
      <p:sp>
        <p:nvSpPr>
          <p:cNvPr id="9" name="TextBox 8"/>
          <p:cNvSpPr txBox="1"/>
          <p:nvPr/>
        </p:nvSpPr>
        <p:spPr>
          <a:xfrm>
            <a:off x="4528455" y="3333509"/>
            <a:ext cx="3975463" cy="3524491"/>
          </a:xfrm>
          <a:prstGeom prst="rect">
            <a:avLst/>
          </a:prstGeom>
          <a:solidFill>
            <a:schemeClr val="tx2">
              <a:lumMod val="75000"/>
            </a:schemeClr>
          </a:solidFill>
        </p:spPr>
        <p:txBody>
          <a:bodyPr wrap="square" rtlCol="0">
            <a:spAutoFit/>
          </a:bodyPr>
          <a:lstStyle/>
          <a:p>
            <a:endParaRPr lang="en-IN" dirty="0"/>
          </a:p>
        </p:txBody>
      </p:sp>
      <p:sp>
        <p:nvSpPr>
          <p:cNvPr id="10" name="TextBox 9"/>
          <p:cNvSpPr txBox="1"/>
          <p:nvPr/>
        </p:nvSpPr>
        <p:spPr>
          <a:xfrm>
            <a:off x="295045" y="2567035"/>
            <a:ext cx="3657600" cy="1938992"/>
          </a:xfrm>
          <a:prstGeom prst="rect">
            <a:avLst/>
          </a:prstGeom>
          <a:noFill/>
        </p:spPr>
        <p:txBody>
          <a:bodyPr wrap="square" rtlCol="0">
            <a:spAutoFit/>
          </a:bodyPr>
          <a:lstStyle/>
          <a:p>
            <a:pPr algn="ctr"/>
            <a:r>
              <a:rPr lang="en-US" sz="2400" b="1" dirty="0" smtClean="0">
                <a:solidFill>
                  <a:schemeClr val="accent5">
                    <a:lumMod val="75000"/>
                  </a:schemeClr>
                </a:solidFill>
                <a:latin typeface="Garamond" panose="02020404030301010803" pitchFamily="18" charset="0"/>
              </a:rPr>
              <a:t>Electoral Bonds Sold and Redeemed during the fifteen phases </a:t>
            </a:r>
          </a:p>
          <a:p>
            <a:pPr algn="ctr"/>
            <a:r>
              <a:rPr lang="en-US" sz="2400" b="1" dirty="0" smtClean="0">
                <a:solidFill>
                  <a:schemeClr val="accent5">
                    <a:lumMod val="75000"/>
                  </a:schemeClr>
                </a:solidFill>
                <a:latin typeface="Garamond" panose="02020404030301010803" pitchFamily="18" charset="0"/>
              </a:rPr>
              <a:t>(</a:t>
            </a:r>
            <a:r>
              <a:rPr lang="en-IN" sz="2400" b="1" dirty="0" smtClean="0">
                <a:solidFill>
                  <a:schemeClr val="accent5">
                    <a:lumMod val="75000"/>
                  </a:schemeClr>
                </a:solidFill>
                <a:latin typeface="Garamond" panose="02020404030301010803" pitchFamily="18" charset="0"/>
              </a:rPr>
              <a:t>March 2018 – January 2021)</a:t>
            </a:r>
            <a:endParaRPr lang="en-IN" sz="2400" b="1" dirty="0">
              <a:solidFill>
                <a:schemeClr val="accent5">
                  <a:lumMod val="75000"/>
                </a:schemeClr>
              </a:solidFill>
              <a:latin typeface="Garamond" panose="02020404030301010803" pitchFamily="18" charset="0"/>
            </a:endParaRPr>
          </a:p>
        </p:txBody>
      </p:sp>
      <p:sp>
        <p:nvSpPr>
          <p:cNvPr id="11" name="TextBox 10"/>
          <p:cNvSpPr txBox="1"/>
          <p:nvPr/>
        </p:nvSpPr>
        <p:spPr>
          <a:xfrm>
            <a:off x="4528455" y="-1"/>
            <a:ext cx="3975463" cy="3333509"/>
          </a:xfrm>
          <a:prstGeom prst="rect">
            <a:avLst/>
          </a:prstGeom>
          <a:solidFill>
            <a:srgbClr val="B6E6F0"/>
          </a:solidFill>
        </p:spPr>
        <p:txBody>
          <a:bodyPr wrap="square" rtlCol="0">
            <a:spAutoFit/>
          </a:bodyPr>
          <a:lstStyle/>
          <a:p>
            <a:endParaRPr lang="en-IN" dirty="0"/>
          </a:p>
        </p:txBody>
      </p:sp>
      <p:sp>
        <p:nvSpPr>
          <p:cNvPr id="12" name="TextBox 11"/>
          <p:cNvSpPr txBox="1"/>
          <p:nvPr/>
        </p:nvSpPr>
        <p:spPr>
          <a:xfrm>
            <a:off x="5281363" y="732956"/>
            <a:ext cx="2469645" cy="707886"/>
          </a:xfrm>
          <a:prstGeom prst="rect">
            <a:avLst/>
          </a:prstGeom>
          <a:noFill/>
        </p:spPr>
        <p:txBody>
          <a:bodyPr wrap="square" rtlCol="0">
            <a:spAutoFit/>
          </a:bodyPr>
          <a:lstStyle/>
          <a:p>
            <a:pPr algn="ctr"/>
            <a:r>
              <a:rPr lang="en-IN" sz="2000" b="1" dirty="0" smtClean="0">
                <a:solidFill>
                  <a:srgbClr val="006600"/>
                </a:solidFill>
                <a:latin typeface="Garamond" panose="02020404030301010803" pitchFamily="18" charset="0"/>
              </a:rPr>
              <a:t>Total Amount of Electoral Bonds Sold </a:t>
            </a:r>
            <a:endParaRPr lang="en-IN" sz="2000" b="1" dirty="0">
              <a:solidFill>
                <a:srgbClr val="006600"/>
              </a:solidFill>
              <a:latin typeface="Garamond" panose="02020404030301010803" pitchFamily="18" charset="0"/>
            </a:endParaRPr>
          </a:p>
        </p:txBody>
      </p:sp>
      <p:sp>
        <p:nvSpPr>
          <p:cNvPr id="13" name="TextBox 12"/>
          <p:cNvSpPr txBox="1"/>
          <p:nvPr/>
        </p:nvSpPr>
        <p:spPr>
          <a:xfrm>
            <a:off x="4654728" y="1551868"/>
            <a:ext cx="3540035" cy="1077218"/>
          </a:xfrm>
          <a:prstGeom prst="rect">
            <a:avLst/>
          </a:prstGeom>
          <a:noFill/>
        </p:spPr>
        <p:txBody>
          <a:bodyPr wrap="square" rtlCol="0">
            <a:spAutoFit/>
          </a:bodyPr>
          <a:lstStyle/>
          <a:p>
            <a:pPr algn="ctr"/>
            <a:r>
              <a:rPr lang="en-IN" sz="3200" b="1" dirty="0" smtClean="0">
                <a:solidFill>
                  <a:srgbClr val="006600"/>
                </a:solidFill>
                <a:latin typeface="Garamond" panose="02020404030301010803" pitchFamily="18" charset="0"/>
              </a:rPr>
              <a:t>12,924 </a:t>
            </a:r>
            <a:r>
              <a:rPr lang="en-IN" sz="3200" b="1" dirty="0">
                <a:solidFill>
                  <a:srgbClr val="006600"/>
                </a:solidFill>
                <a:latin typeface="Garamond" panose="02020404030301010803" pitchFamily="18" charset="0"/>
              </a:rPr>
              <a:t>bonds</a:t>
            </a:r>
            <a:r>
              <a:rPr lang="en-IN" sz="3200" dirty="0">
                <a:solidFill>
                  <a:srgbClr val="006600"/>
                </a:solidFill>
                <a:latin typeface="Garamond" panose="02020404030301010803" pitchFamily="18" charset="0"/>
              </a:rPr>
              <a:t> </a:t>
            </a:r>
            <a:endParaRPr lang="en-IN" sz="3200" dirty="0" smtClean="0">
              <a:solidFill>
                <a:srgbClr val="006600"/>
              </a:solidFill>
              <a:latin typeface="Garamond" panose="02020404030301010803" pitchFamily="18" charset="0"/>
            </a:endParaRPr>
          </a:p>
          <a:p>
            <a:pPr algn="ctr"/>
            <a:r>
              <a:rPr lang="en-IN" sz="3200" dirty="0" smtClean="0">
                <a:solidFill>
                  <a:srgbClr val="006600"/>
                </a:solidFill>
                <a:latin typeface="Garamond" panose="02020404030301010803" pitchFamily="18" charset="0"/>
              </a:rPr>
              <a:t>worth </a:t>
            </a:r>
            <a:r>
              <a:rPr lang="en-IN" sz="3200" b="1" dirty="0" err="1">
                <a:solidFill>
                  <a:srgbClr val="006600"/>
                </a:solidFill>
                <a:latin typeface="Garamond" panose="02020404030301010803" pitchFamily="18" charset="0"/>
              </a:rPr>
              <a:t>Rs</a:t>
            </a:r>
            <a:r>
              <a:rPr lang="en-IN" sz="3200" b="1" dirty="0">
                <a:solidFill>
                  <a:srgbClr val="006600"/>
                </a:solidFill>
                <a:latin typeface="Garamond" panose="02020404030301010803" pitchFamily="18" charset="0"/>
              </a:rPr>
              <a:t> </a:t>
            </a:r>
            <a:r>
              <a:rPr lang="en-IN" sz="3200" b="1" dirty="0" smtClean="0">
                <a:solidFill>
                  <a:srgbClr val="006600"/>
                </a:solidFill>
                <a:latin typeface="Garamond" panose="02020404030301010803" pitchFamily="18" charset="0"/>
              </a:rPr>
              <a:t>6534.78 </a:t>
            </a:r>
            <a:r>
              <a:rPr lang="en-IN" sz="3200" b="1" dirty="0" err="1">
                <a:solidFill>
                  <a:srgbClr val="006600"/>
                </a:solidFill>
                <a:latin typeface="Garamond" panose="02020404030301010803" pitchFamily="18" charset="0"/>
              </a:rPr>
              <a:t>cr</a:t>
            </a:r>
            <a:r>
              <a:rPr lang="en-IN" sz="3200" dirty="0">
                <a:solidFill>
                  <a:srgbClr val="006600"/>
                </a:solidFill>
                <a:latin typeface="Garamond" panose="02020404030301010803" pitchFamily="18" charset="0"/>
              </a:rPr>
              <a:t> </a:t>
            </a:r>
          </a:p>
        </p:txBody>
      </p:sp>
      <p:sp>
        <p:nvSpPr>
          <p:cNvPr id="14" name="Rectangle 13"/>
          <p:cNvSpPr/>
          <p:nvPr/>
        </p:nvSpPr>
        <p:spPr>
          <a:xfrm>
            <a:off x="5006181" y="3748634"/>
            <a:ext cx="2902445" cy="1015663"/>
          </a:xfrm>
          <a:prstGeom prst="rect">
            <a:avLst/>
          </a:prstGeom>
        </p:spPr>
        <p:txBody>
          <a:bodyPr wrap="square">
            <a:spAutoFit/>
          </a:bodyPr>
          <a:lstStyle/>
          <a:p>
            <a:pPr algn="ctr"/>
            <a:r>
              <a:rPr lang="en-IN" sz="2000" b="1" dirty="0">
                <a:solidFill>
                  <a:schemeClr val="bg1"/>
                </a:solidFill>
                <a:latin typeface="Garamond" panose="02020404030301010803" pitchFamily="18" charset="0"/>
              </a:rPr>
              <a:t>Total Amount of Electoral Bonds </a:t>
            </a:r>
            <a:r>
              <a:rPr lang="en-IN" sz="2000" b="1" dirty="0" smtClean="0">
                <a:solidFill>
                  <a:schemeClr val="bg1"/>
                </a:solidFill>
                <a:latin typeface="Garamond" panose="02020404030301010803" pitchFamily="18" charset="0"/>
              </a:rPr>
              <a:t>Redeemed </a:t>
            </a:r>
            <a:endParaRPr lang="en-IN" sz="2000" b="1" dirty="0">
              <a:solidFill>
                <a:schemeClr val="bg1"/>
              </a:solidFill>
              <a:latin typeface="Garamond" panose="02020404030301010803" pitchFamily="18" charset="0"/>
            </a:endParaRPr>
          </a:p>
        </p:txBody>
      </p:sp>
      <p:sp>
        <p:nvSpPr>
          <p:cNvPr id="15" name="TextBox 14"/>
          <p:cNvSpPr txBox="1"/>
          <p:nvPr/>
        </p:nvSpPr>
        <p:spPr>
          <a:xfrm>
            <a:off x="4702628" y="4846188"/>
            <a:ext cx="3540035" cy="1077218"/>
          </a:xfrm>
          <a:prstGeom prst="rect">
            <a:avLst/>
          </a:prstGeom>
          <a:noFill/>
        </p:spPr>
        <p:txBody>
          <a:bodyPr wrap="square" rtlCol="0">
            <a:spAutoFit/>
          </a:bodyPr>
          <a:lstStyle/>
          <a:p>
            <a:pPr algn="ctr"/>
            <a:r>
              <a:rPr lang="en-IN" sz="3200" b="1" dirty="0" smtClean="0">
                <a:solidFill>
                  <a:schemeClr val="bg1"/>
                </a:solidFill>
                <a:latin typeface="Garamond" panose="02020404030301010803" pitchFamily="18" charset="0"/>
              </a:rPr>
              <a:t>12,780 </a:t>
            </a:r>
            <a:r>
              <a:rPr lang="en-IN" sz="3200" b="1" dirty="0">
                <a:solidFill>
                  <a:schemeClr val="bg1"/>
                </a:solidFill>
                <a:latin typeface="Garamond" panose="02020404030301010803" pitchFamily="18" charset="0"/>
              </a:rPr>
              <a:t>bonds</a:t>
            </a:r>
            <a:r>
              <a:rPr lang="en-IN" sz="3200" dirty="0">
                <a:solidFill>
                  <a:schemeClr val="bg1"/>
                </a:solidFill>
                <a:latin typeface="Garamond" panose="02020404030301010803" pitchFamily="18" charset="0"/>
              </a:rPr>
              <a:t> </a:t>
            </a:r>
            <a:endParaRPr lang="en-IN" sz="3200" dirty="0" smtClean="0">
              <a:solidFill>
                <a:schemeClr val="bg1"/>
              </a:solidFill>
              <a:latin typeface="Garamond" panose="02020404030301010803" pitchFamily="18" charset="0"/>
            </a:endParaRPr>
          </a:p>
          <a:p>
            <a:pPr algn="ctr"/>
            <a:r>
              <a:rPr lang="en-IN" sz="3200" dirty="0" smtClean="0">
                <a:solidFill>
                  <a:schemeClr val="bg1"/>
                </a:solidFill>
                <a:latin typeface="Garamond" panose="02020404030301010803" pitchFamily="18" charset="0"/>
              </a:rPr>
              <a:t>worth </a:t>
            </a:r>
            <a:r>
              <a:rPr lang="en-IN" sz="3200" b="1" dirty="0" err="1">
                <a:solidFill>
                  <a:schemeClr val="bg1"/>
                </a:solidFill>
                <a:latin typeface="Garamond" panose="02020404030301010803" pitchFamily="18" charset="0"/>
              </a:rPr>
              <a:t>Rs</a:t>
            </a:r>
            <a:r>
              <a:rPr lang="en-IN" sz="3200" b="1" dirty="0">
                <a:solidFill>
                  <a:schemeClr val="bg1"/>
                </a:solidFill>
                <a:latin typeface="Garamond" panose="02020404030301010803" pitchFamily="18" charset="0"/>
              </a:rPr>
              <a:t> </a:t>
            </a:r>
            <a:r>
              <a:rPr lang="en-IN" sz="3200" b="1" dirty="0" smtClean="0">
                <a:solidFill>
                  <a:schemeClr val="bg1"/>
                </a:solidFill>
                <a:latin typeface="Garamond" panose="02020404030301010803" pitchFamily="18" charset="0"/>
              </a:rPr>
              <a:t>6514.50 </a:t>
            </a:r>
            <a:r>
              <a:rPr lang="en-IN" sz="3200" b="1" dirty="0" err="1">
                <a:solidFill>
                  <a:schemeClr val="bg1"/>
                </a:solidFill>
                <a:latin typeface="Garamond" panose="02020404030301010803" pitchFamily="18" charset="0"/>
              </a:rPr>
              <a:t>cr</a:t>
            </a:r>
            <a:r>
              <a:rPr lang="en-IN" sz="3200" dirty="0">
                <a:solidFill>
                  <a:schemeClr val="bg1"/>
                </a:solidFill>
                <a:latin typeface="Garamond" panose="02020404030301010803" pitchFamily="18" charset="0"/>
              </a:rPr>
              <a:t> </a:t>
            </a:r>
          </a:p>
        </p:txBody>
      </p:sp>
      <p:sp>
        <p:nvSpPr>
          <p:cNvPr id="19" name="TextBox 18"/>
          <p:cNvSpPr txBox="1"/>
          <p:nvPr/>
        </p:nvSpPr>
        <p:spPr>
          <a:xfrm>
            <a:off x="8485188" y="3330693"/>
            <a:ext cx="3706812" cy="3524491"/>
          </a:xfrm>
          <a:prstGeom prst="rect">
            <a:avLst/>
          </a:prstGeom>
          <a:solidFill>
            <a:srgbClr val="FAD2EC"/>
          </a:solidFill>
        </p:spPr>
        <p:txBody>
          <a:bodyPr wrap="square" rtlCol="0">
            <a:spAutoFit/>
          </a:bodyPr>
          <a:lstStyle/>
          <a:p>
            <a:endParaRPr lang="en-IN" dirty="0"/>
          </a:p>
        </p:txBody>
      </p:sp>
      <p:sp>
        <p:nvSpPr>
          <p:cNvPr id="20" name="TextBox 19"/>
          <p:cNvSpPr txBox="1"/>
          <p:nvPr/>
        </p:nvSpPr>
        <p:spPr>
          <a:xfrm>
            <a:off x="8720388" y="4102577"/>
            <a:ext cx="3236479" cy="2062103"/>
          </a:xfrm>
          <a:prstGeom prst="rect">
            <a:avLst/>
          </a:prstGeom>
          <a:noFill/>
        </p:spPr>
        <p:txBody>
          <a:bodyPr wrap="square" rtlCol="0">
            <a:spAutoFit/>
          </a:bodyPr>
          <a:lstStyle/>
          <a:p>
            <a:pPr algn="ctr"/>
            <a:r>
              <a:rPr lang="en-IN" sz="3200" b="1" dirty="0" smtClean="0">
                <a:solidFill>
                  <a:srgbClr val="5A2781"/>
                </a:solidFill>
                <a:latin typeface="Garamond" panose="02020404030301010803" pitchFamily="18" charset="0"/>
              </a:rPr>
              <a:t>144 </a:t>
            </a:r>
            <a:r>
              <a:rPr lang="en-IN" sz="3200" b="1" dirty="0">
                <a:solidFill>
                  <a:srgbClr val="5A2781"/>
                </a:solidFill>
                <a:latin typeface="Garamond" panose="02020404030301010803" pitchFamily="18" charset="0"/>
              </a:rPr>
              <a:t>bonds</a:t>
            </a:r>
            <a:r>
              <a:rPr lang="en-IN" sz="3200" dirty="0">
                <a:solidFill>
                  <a:srgbClr val="5A2781"/>
                </a:solidFill>
                <a:latin typeface="Garamond" panose="02020404030301010803" pitchFamily="18" charset="0"/>
              </a:rPr>
              <a:t> </a:t>
            </a:r>
            <a:r>
              <a:rPr lang="en-IN" sz="3200" dirty="0" smtClean="0">
                <a:solidFill>
                  <a:srgbClr val="5A2781"/>
                </a:solidFill>
                <a:latin typeface="Garamond" panose="02020404030301010803" pitchFamily="18" charset="0"/>
              </a:rPr>
              <a:t>worth </a:t>
            </a:r>
            <a:r>
              <a:rPr lang="en-IN" sz="3200" b="1" dirty="0" err="1" smtClean="0">
                <a:solidFill>
                  <a:srgbClr val="5A2781"/>
                </a:solidFill>
                <a:latin typeface="Garamond" panose="02020404030301010803" pitchFamily="18" charset="0"/>
              </a:rPr>
              <a:t>Rs</a:t>
            </a:r>
            <a:r>
              <a:rPr lang="en-IN" sz="3200" b="1" dirty="0" smtClean="0">
                <a:solidFill>
                  <a:srgbClr val="5A2781"/>
                </a:solidFill>
                <a:latin typeface="Garamond" panose="02020404030301010803" pitchFamily="18" charset="0"/>
              </a:rPr>
              <a:t> 20.2833 </a:t>
            </a:r>
            <a:r>
              <a:rPr lang="en-IN" sz="3200" b="1" dirty="0" err="1">
                <a:solidFill>
                  <a:srgbClr val="5A2781"/>
                </a:solidFill>
                <a:latin typeface="Garamond" panose="02020404030301010803" pitchFamily="18" charset="0"/>
              </a:rPr>
              <a:t>cr</a:t>
            </a:r>
            <a:r>
              <a:rPr lang="en-IN" sz="3200" dirty="0">
                <a:solidFill>
                  <a:srgbClr val="5A2781"/>
                </a:solidFill>
                <a:latin typeface="Garamond" panose="02020404030301010803" pitchFamily="18" charset="0"/>
              </a:rPr>
              <a:t> </a:t>
            </a:r>
            <a:r>
              <a:rPr lang="en-IN" sz="3200" dirty="0" smtClean="0">
                <a:solidFill>
                  <a:srgbClr val="5A2781"/>
                </a:solidFill>
                <a:latin typeface="Garamond" panose="02020404030301010803" pitchFamily="18" charset="0"/>
              </a:rPr>
              <a:t>(0.31%) deposited </a:t>
            </a:r>
            <a:r>
              <a:rPr lang="en-IN" sz="3200" dirty="0">
                <a:solidFill>
                  <a:srgbClr val="5A2781"/>
                </a:solidFill>
                <a:latin typeface="Garamond" panose="02020404030301010803" pitchFamily="18" charset="0"/>
              </a:rPr>
              <a:t>in the PMRF</a:t>
            </a:r>
          </a:p>
        </p:txBody>
      </p:sp>
      <p:sp>
        <p:nvSpPr>
          <p:cNvPr id="21" name="Rectangle 20"/>
          <p:cNvSpPr/>
          <p:nvPr/>
        </p:nvSpPr>
        <p:spPr>
          <a:xfrm>
            <a:off x="9041291" y="732956"/>
            <a:ext cx="2529842" cy="2062103"/>
          </a:xfrm>
          <a:prstGeom prst="rect">
            <a:avLst/>
          </a:prstGeom>
        </p:spPr>
        <p:txBody>
          <a:bodyPr wrap="square">
            <a:spAutoFit/>
          </a:bodyPr>
          <a:lstStyle/>
          <a:p>
            <a:pPr algn="ctr"/>
            <a:r>
              <a:rPr lang="en-IN" sz="2800" b="1" dirty="0" smtClean="0">
                <a:solidFill>
                  <a:srgbClr val="FF3333"/>
                </a:solidFill>
                <a:latin typeface="Garamond" panose="02020404030301010803" pitchFamily="18" charset="0"/>
                <a:ea typeface="Calibri" panose="020F0502020204030204" pitchFamily="34" charset="0"/>
                <a:cs typeface="Times New Roman" panose="02020603050405020304" pitchFamily="18" charset="0"/>
              </a:rPr>
              <a:t>99.69% </a:t>
            </a:r>
            <a:r>
              <a:rPr lang="en-IN" sz="2000" dirty="0">
                <a:solidFill>
                  <a:srgbClr val="FF3333"/>
                </a:solidFill>
                <a:latin typeface="Garamond" panose="02020404030301010803" pitchFamily="18" charset="0"/>
                <a:ea typeface="Calibri" panose="020F0502020204030204" pitchFamily="34" charset="0"/>
                <a:cs typeface="Times New Roman" panose="02020603050405020304" pitchFamily="18" charset="0"/>
              </a:rPr>
              <a:t>of the bonds purchased during the </a:t>
            </a:r>
            <a:r>
              <a:rPr lang="en-IN" sz="2000" dirty="0" smtClean="0">
                <a:solidFill>
                  <a:srgbClr val="FF3333"/>
                </a:solidFill>
                <a:latin typeface="Garamond" panose="02020404030301010803" pitchFamily="18" charset="0"/>
                <a:ea typeface="Calibri" panose="020F0502020204030204" pitchFamily="34" charset="0"/>
                <a:cs typeface="Times New Roman" panose="02020603050405020304" pitchFamily="18" charset="0"/>
              </a:rPr>
              <a:t>fifteen </a:t>
            </a:r>
            <a:r>
              <a:rPr lang="en-IN" sz="2000" dirty="0">
                <a:solidFill>
                  <a:srgbClr val="FF3333"/>
                </a:solidFill>
                <a:latin typeface="Garamond" panose="02020404030301010803" pitchFamily="18" charset="0"/>
                <a:ea typeface="Calibri" panose="020F0502020204030204" pitchFamily="34" charset="0"/>
                <a:cs typeface="Times New Roman" panose="02020603050405020304" pitchFamily="18" charset="0"/>
              </a:rPr>
              <a:t>phases </a:t>
            </a:r>
            <a:r>
              <a:rPr lang="en-IN" sz="2000" dirty="0" smtClean="0">
                <a:solidFill>
                  <a:srgbClr val="FF3333"/>
                </a:solidFill>
                <a:latin typeface="Garamond" panose="02020404030301010803" pitchFamily="18" charset="0"/>
                <a:ea typeface="Calibri" panose="020F0502020204030204" pitchFamily="34" charset="0"/>
                <a:cs typeface="Times New Roman" panose="02020603050405020304" pitchFamily="18" charset="0"/>
              </a:rPr>
              <a:t>encashed </a:t>
            </a:r>
            <a:r>
              <a:rPr lang="en-IN" sz="2000" dirty="0">
                <a:solidFill>
                  <a:srgbClr val="FF3333"/>
                </a:solidFill>
                <a:latin typeface="Garamond" panose="02020404030301010803" pitchFamily="18" charset="0"/>
                <a:ea typeface="Calibri" panose="020F0502020204030204" pitchFamily="34" charset="0"/>
                <a:cs typeface="Times New Roman" panose="02020603050405020304" pitchFamily="18" charset="0"/>
              </a:rPr>
              <a:t>by the political parties within the validity period</a:t>
            </a:r>
            <a:endParaRPr lang="en-IN" sz="2000" dirty="0">
              <a:solidFill>
                <a:srgbClr val="FF3333"/>
              </a:solidFill>
              <a:latin typeface="Garamond" panose="02020404030301010803"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98" y="74437"/>
            <a:ext cx="1226738" cy="591982"/>
          </a:xfrm>
          <a:prstGeom prst="rect">
            <a:avLst/>
          </a:prstGeom>
        </p:spPr>
      </p:pic>
      <p:pic>
        <p:nvPicPr>
          <p:cNvPr id="22" name="Picture 21"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298" y="17518"/>
            <a:ext cx="258382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20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33913" y="153141"/>
            <a:ext cx="8794886" cy="954107"/>
          </a:xfrm>
          <a:prstGeom prst="rect">
            <a:avLst/>
          </a:prstGeom>
          <a:noFill/>
        </p:spPr>
        <p:txBody>
          <a:bodyPr wrap="square" rtlCol="0">
            <a:spAutoFit/>
          </a:bodyPr>
          <a:lstStyle/>
          <a:p>
            <a:pPr algn="ctr"/>
            <a:r>
              <a:rPr lang="en-IN" sz="2800" b="1" dirty="0">
                <a:solidFill>
                  <a:schemeClr val="accent5">
                    <a:lumMod val="75000"/>
                  </a:schemeClr>
                </a:solidFill>
                <a:latin typeface="Garamond" panose="02020404030301010803" pitchFamily="18" charset="0"/>
              </a:rPr>
              <a:t>Details </a:t>
            </a:r>
            <a:r>
              <a:rPr lang="en-IN" sz="2800" b="1" dirty="0" smtClean="0">
                <a:solidFill>
                  <a:schemeClr val="accent5">
                    <a:lumMod val="75000"/>
                  </a:schemeClr>
                </a:solidFill>
                <a:latin typeface="Garamond" panose="02020404030301010803" pitchFamily="18" charset="0"/>
              </a:rPr>
              <a:t>of </a:t>
            </a:r>
            <a:r>
              <a:rPr lang="en-IN" sz="2800" b="1" dirty="0">
                <a:solidFill>
                  <a:schemeClr val="accent5">
                    <a:lumMod val="75000"/>
                  </a:schemeClr>
                </a:solidFill>
                <a:latin typeface="Garamond" panose="02020404030301010803" pitchFamily="18" charset="0"/>
              </a:rPr>
              <a:t>Electoral Bonds sold </a:t>
            </a:r>
            <a:r>
              <a:rPr lang="en-IN" sz="2800" b="1" dirty="0" smtClean="0">
                <a:solidFill>
                  <a:schemeClr val="accent5">
                    <a:lumMod val="75000"/>
                  </a:schemeClr>
                </a:solidFill>
                <a:latin typeface="Garamond" panose="02020404030301010803" pitchFamily="18" charset="0"/>
              </a:rPr>
              <a:t>&amp; Redeemed  </a:t>
            </a:r>
          </a:p>
          <a:p>
            <a:pPr algn="ctr"/>
            <a:r>
              <a:rPr lang="en-IN" sz="2800" b="1" dirty="0" smtClean="0">
                <a:solidFill>
                  <a:schemeClr val="accent5">
                    <a:lumMod val="75000"/>
                  </a:schemeClr>
                </a:solidFill>
                <a:latin typeface="Garamond" panose="02020404030301010803" pitchFamily="18" charset="0"/>
              </a:rPr>
              <a:t>Phases I-XV  </a:t>
            </a:r>
            <a:endParaRPr lang="en-IN" sz="2800" dirty="0">
              <a:solidFill>
                <a:schemeClr val="accent5">
                  <a:lumMod val="75000"/>
                </a:schemeClr>
              </a:solidFill>
              <a:latin typeface="Garamond" panose="02020404030301010803" pitchFamily="18" charset="0"/>
            </a:endParaRPr>
          </a:p>
        </p:txBody>
      </p:sp>
      <p:sp>
        <p:nvSpPr>
          <p:cNvPr id="11" name="TextBox 10"/>
          <p:cNvSpPr txBox="1"/>
          <p:nvPr/>
        </p:nvSpPr>
        <p:spPr>
          <a:xfrm>
            <a:off x="700071" y="933250"/>
            <a:ext cx="3445533" cy="2893100"/>
          </a:xfrm>
          <a:prstGeom prst="rect">
            <a:avLst/>
          </a:prstGeom>
          <a:solidFill>
            <a:srgbClr val="F3F071"/>
          </a:solidFill>
        </p:spPr>
        <p:txBody>
          <a:bodyPr wrap="square" rtlCol="0">
            <a:spAutoFit/>
          </a:bodyPr>
          <a:lstStyle>
            <a:defPPr>
              <a:defRPr lang="en-US"/>
            </a:defPPr>
          </a:lstStyle>
          <a:p>
            <a:pPr algn="ctr"/>
            <a:r>
              <a:rPr lang="en-IN" dirty="0"/>
              <a:t/>
            </a:r>
            <a:br>
              <a:rPr lang="en-IN" dirty="0"/>
            </a:br>
            <a:r>
              <a:rPr lang="en-IN" sz="2800" b="1" dirty="0" smtClean="0">
                <a:latin typeface="Garamond" panose="02020404030301010803" pitchFamily="18" charset="0"/>
              </a:rPr>
              <a:t>55.43% </a:t>
            </a:r>
            <a:r>
              <a:rPr lang="en-IN" dirty="0">
                <a:latin typeface="Garamond" panose="02020404030301010803" pitchFamily="18" charset="0"/>
              </a:rPr>
              <a:t/>
            </a:r>
            <a:br>
              <a:rPr lang="en-IN" dirty="0">
                <a:latin typeface="Garamond" panose="02020404030301010803" pitchFamily="18" charset="0"/>
              </a:rPr>
            </a:br>
            <a:r>
              <a:rPr lang="en-IN" dirty="0">
                <a:latin typeface="Garamond" panose="02020404030301010803" pitchFamily="18" charset="0"/>
              </a:rPr>
              <a:t/>
            </a:r>
            <a:br>
              <a:rPr lang="en-IN" dirty="0">
                <a:latin typeface="Garamond" panose="02020404030301010803" pitchFamily="18" charset="0"/>
              </a:rPr>
            </a:br>
            <a:r>
              <a:rPr lang="en-IN" sz="2000" dirty="0">
                <a:latin typeface="Garamond" panose="02020404030301010803" pitchFamily="18" charset="0"/>
              </a:rPr>
              <a:t>of the total value of electoral bonds purchased in two months alone – </a:t>
            </a:r>
            <a:r>
              <a:rPr lang="en-IN" sz="2000" b="1" dirty="0">
                <a:latin typeface="Garamond" panose="02020404030301010803" pitchFamily="18" charset="0"/>
              </a:rPr>
              <a:t>March 2019 </a:t>
            </a:r>
            <a:r>
              <a:rPr lang="en-IN" sz="2000" dirty="0">
                <a:latin typeface="Garamond" panose="02020404030301010803" pitchFamily="18" charset="0"/>
              </a:rPr>
              <a:t>(phase VIII) and </a:t>
            </a:r>
            <a:r>
              <a:rPr lang="en-IN" sz="2000" b="1" dirty="0">
                <a:latin typeface="Garamond" panose="02020404030301010803" pitchFamily="18" charset="0"/>
              </a:rPr>
              <a:t>April 2019 </a:t>
            </a:r>
            <a:r>
              <a:rPr lang="en-IN" sz="2000" dirty="0">
                <a:latin typeface="Garamond" panose="02020404030301010803" pitchFamily="18" charset="0"/>
              </a:rPr>
              <a:t>(phase IX) – period of general elections </a:t>
            </a:r>
            <a:r>
              <a:rPr lang="en-IN" dirty="0">
                <a:latin typeface="Garamond" panose="02020404030301010803" pitchFamily="18" charset="0"/>
              </a:rPr>
              <a:t/>
            </a:r>
            <a:br>
              <a:rPr lang="en-IN" dirty="0">
                <a:latin typeface="Garamond" panose="02020404030301010803" pitchFamily="18" charset="0"/>
              </a:rPr>
            </a:br>
            <a:endParaRPr lang="en-IN" dirty="0">
              <a:latin typeface="Garamond" panose="02020404030301010803" pitchFamily="18" charset="0"/>
            </a:endParaRPr>
          </a:p>
        </p:txBody>
      </p:sp>
      <p:sp>
        <p:nvSpPr>
          <p:cNvPr id="16" name="TextBox 15"/>
          <p:cNvSpPr txBox="1"/>
          <p:nvPr/>
        </p:nvSpPr>
        <p:spPr>
          <a:xfrm>
            <a:off x="700070" y="3892846"/>
            <a:ext cx="3445533" cy="28931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N" sz="2800" b="1" dirty="0" smtClean="0">
                <a:solidFill>
                  <a:schemeClr val="tx1"/>
                </a:solidFill>
                <a:latin typeface="Garamond" panose="02020404030301010803" pitchFamily="18" charset="0"/>
              </a:rPr>
              <a:t/>
            </a:r>
            <a:br>
              <a:rPr lang="en-IN" sz="2800" b="1" dirty="0" smtClean="0">
                <a:solidFill>
                  <a:schemeClr val="tx1"/>
                </a:solidFill>
                <a:latin typeface="Garamond" panose="02020404030301010803" pitchFamily="18" charset="0"/>
              </a:rPr>
            </a:br>
            <a:r>
              <a:rPr lang="en-IN" sz="2800" b="1" dirty="0" smtClean="0">
                <a:solidFill>
                  <a:schemeClr val="tx1"/>
                </a:solidFill>
                <a:latin typeface="Garamond" panose="02020404030301010803" pitchFamily="18" charset="0"/>
              </a:rPr>
              <a:t>55.51% </a:t>
            </a:r>
            <a:r>
              <a:rPr lang="en-IN" sz="2000" dirty="0">
                <a:solidFill>
                  <a:schemeClr val="tx1"/>
                </a:solidFill>
                <a:latin typeface="Garamond" panose="02020404030301010803" pitchFamily="18" charset="0"/>
              </a:rPr>
              <a:t/>
            </a:r>
            <a:br>
              <a:rPr lang="en-IN" sz="2000" dirty="0">
                <a:solidFill>
                  <a:schemeClr val="tx1"/>
                </a:solidFill>
                <a:latin typeface="Garamond" panose="02020404030301010803" pitchFamily="18" charset="0"/>
              </a:rPr>
            </a:br>
            <a:r>
              <a:rPr lang="en-IN" sz="2000" dirty="0">
                <a:solidFill>
                  <a:schemeClr val="tx1"/>
                </a:solidFill>
                <a:latin typeface="Garamond" panose="02020404030301010803" pitchFamily="18" charset="0"/>
              </a:rPr>
              <a:t/>
            </a:r>
            <a:br>
              <a:rPr lang="en-IN" sz="2000" dirty="0">
                <a:solidFill>
                  <a:schemeClr val="tx1"/>
                </a:solidFill>
                <a:latin typeface="Garamond" panose="02020404030301010803" pitchFamily="18" charset="0"/>
              </a:rPr>
            </a:br>
            <a:r>
              <a:rPr lang="en-IN" sz="2000" dirty="0">
                <a:solidFill>
                  <a:schemeClr val="tx1"/>
                </a:solidFill>
                <a:latin typeface="Garamond" panose="02020404030301010803" pitchFamily="18" charset="0"/>
              </a:rPr>
              <a:t>of the total value of electoral bonds </a:t>
            </a:r>
            <a:r>
              <a:rPr lang="en-IN" sz="2000" dirty="0" smtClean="0">
                <a:solidFill>
                  <a:schemeClr val="tx1"/>
                </a:solidFill>
                <a:latin typeface="Garamond" panose="02020404030301010803" pitchFamily="18" charset="0"/>
              </a:rPr>
              <a:t>redeemed </a:t>
            </a:r>
            <a:r>
              <a:rPr lang="en-IN" sz="2000" dirty="0">
                <a:solidFill>
                  <a:schemeClr val="tx1"/>
                </a:solidFill>
                <a:latin typeface="Garamond" panose="02020404030301010803" pitchFamily="18" charset="0"/>
              </a:rPr>
              <a:t>in </a:t>
            </a:r>
            <a:r>
              <a:rPr lang="en-IN" sz="2000" b="1" dirty="0">
                <a:solidFill>
                  <a:schemeClr val="tx1"/>
                </a:solidFill>
                <a:latin typeface="Garamond" panose="02020404030301010803" pitchFamily="18" charset="0"/>
              </a:rPr>
              <a:t>March 2019 </a:t>
            </a:r>
            <a:r>
              <a:rPr lang="en-IN" sz="2000" dirty="0">
                <a:solidFill>
                  <a:schemeClr val="tx1"/>
                </a:solidFill>
                <a:latin typeface="Garamond" panose="02020404030301010803" pitchFamily="18" charset="0"/>
              </a:rPr>
              <a:t>(phase VIII) and </a:t>
            </a:r>
            <a:r>
              <a:rPr lang="en-IN" sz="2000" b="1" dirty="0">
                <a:solidFill>
                  <a:schemeClr val="tx1"/>
                </a:solidFill>
                <a:latin typeface="Garamond" panose="02020404030301010803" pitchFamily="18" charset="0"/>
              </a:rPr>
              <a:t>April 2019 </a:t>
            </a:r>
            <a:r>
              <a:rPr lang="en-IN" sz="2000" dirty="0">
                <a:solidFill>
                  <a:schemeClr val="tx1"/>
                </a:solidFill>
                <a:latin typeface="Garamond" panose="02020404030301010803" pitchFamily="18" charset="0"/>
              </a:rPr>
              <a:t>(phase IX) – period of general elections </a:t>
            </a:r>
            <a:r>
              <a:rPr lang="en-IN" sz="2000" dirty="0" smtClean="0">
                <a:solidFill>
                  <a:schemeClr val="tx1"/>
                </a:solidFill>
                <a:latin typeface="Garamond" panose="02020404030301010803" pitchFamily="18" charset="0"/>
              </a:rPr>
              <a:t/>
            </a:r>
            <a:br>
              <a:rPr lang="en-IN" sz="2000" dirty="0" smtClean="0">
                <a:solidFill>
                  <a:schemeClr val="tx1"/>
                </a:solidFill>
                <a:latin typeface="Garamond" panose="02020404030301010803" pitchFamily="18" charset="0"/>
              </a:rPr>
            </a:br>
            <a:endParaRPr lang="en-IN" sz="2000" dirty="0">
              <a:solidFill>
                <a:schemeClr val="tx1"/>
              </a:solidFill>
              <a:latin typeface="Garamond" panose="02020404030301010803" pitchFamily="18" charset="0"/>
            </a:endParaRPr>
          </a:p>
        </p:txBody>
      </p:sp>
      <p:grpSp>
        <p:nvGrpSpPr>
          <p:cNvPr id="24" name="Group 23"/>
          <p:cNvGrpSpPr/>
          <p:nvPr/>
        </p:nvGrpSpPr>
        <p:grpSpPr>
          <a:xfrm>
            <a:off x="4601006" y="1737674"/>
            <a:ext cx="3578990" cy="4263604"/>
            <a:chOff x="191703" y="1192487"/>
            <a:chExt cx="3578990" cy="4263604"/>
          </a:xfrm>
        </p:grpSpPr>
        <p:sp>
          <p:nvSpPr>
            <p:cNvPr id="25" name="TextBox 24"/>
            <p:cNvSpPr txBox="1"/>
            <p:nvPr/>
          </p:nvSpPr>
          <p:spPr>
            <a:xfrm>
              <a:off x="191704" y="1827618"/>
              <a:ext cx="3578989" cy="1631216"/>
            </a:xfrm>
            <a:prstGeom prst="rect">
              <a:avLst/>
            </a:prstGeom>
            <a:solidFill>
              <a:schemeClr val="accent1">
                <a:lumMod val="20000"/>
                <a:lumOff val="80000"/>
              </a:schemeClr>
            </a:solidFill>
          </p:spPr>
          <p:txBody>
            <a:bodyPr wrap="square" rtlCol="0">
              <a:spAutoFit/>
            </a:bodyPr>
            <a:lstStyle/>
            <a:p>
              <a:pPr algn="ctr"/>
              <a:r>
                <a:rPr lang="en-US" sz="2000" b="1" dirty="0" smtClean="0">
                  <a:solidFill>
                    <a:srgbClr val="002060"/>
                  </a:solidFill>
                  <a:latin typeface="Garamond" panose="02020404030301010803" pitchFamily="18" charset="0"/>
                </a:rPr>
                <a:t>Denomination: </a:t>
              </a:r>
              <a:r>
                <a:rPr lang="en-US" sz="2000" b="1" dirty="0" err="1" smtClean="0">
                  <a:solidFill>
                    <a:srgbClr val="002060"/>
                  </a:solidFill>
                  <a:latin typeface="Garamond" panose="02020404030301010803" pitchFamily="18" charset="0"/>
                </a:rPr>
                <a:t>Rs</a:t>
              </a:r>
              <a:r>
                <a:rPr lang="en-US" sz="2000" b="1" dirty="0" smtClean="0">
                  <a:solidFill>
                    <a:srgbClr val="002060"/>
                  </a:solidFill>
                  <a:latin typeface="Garamond" panose="02020404030301010803" pitchFamily="18" charset="0"/>
                </a:rPr>
                <a:t> 1 crore</a:t>
              </a:r>
            </a:p>
            <a:p>
              <a:endParaRPr lang="en-US" sz="2000" b="1" dirty="0" smtClean="0">
                <a:latin typeface="Garamond" panose="02020404030301010803" pitchFamily="18" charset="0"/>
              </a:endParaRPr>
            </a:p>
            <a:p>
              <a:pPr algn="ctr"/>
              <a:r>
                <a:rPr lang="en-IN" sz="2000" b="1" dirty="0" smtClean="0">
                  <a:latin typeface="Garamond" panose="02020404030301010803" pitchFamily="18" charset="0"/>
                </a:rPr>
                <a:t>Number: </a:t>
              </a:r>
              <a:r>
                <a:rPr lang="en-IN" sz="2000" b="1" dirty="0" smtClean="0">
                  <a:solidFill>
                    <a:srgbClr val="C00000"/>
                  </a:solidFill>
                  <a:latin typeface="Garamond" panose="02020404030301010803" pitchFamily="18" charset="0"/>
                </a:rPr>
                <a:t>6015 </a:t>
              </a:r>
              <a:r>
                <a:rPr lang="en-IN" sz="2000" b="1" dirty="0">
                  <a:solidFill>
                    <a:srgbClr val="C00000"/>
                  </a:solidFill>
                  <a:latin typeface="Garamond" panose="02020404030301010803" pitchFamily="18" charset="0"/>
                </a:rPr>
                <a:t>bonds </a:t>
              </a:r>
              <a:r>
                <a:rPr lang="en-IN" sz="2000" b="1" dirty="0">
                  <a:latin typeface="Garamond" panose="02020404030301010803" pitchFamily="18" charset="0"/>
                </a:rPr>
                <a:t>(</a:t>
              </a:r>
              <a:r>
                <a:rPr lang="en-IN" sz="2000" b="1" dirty="0" smtClean="0">
                  <a:latin typeface="Garamond" panose="02020404030301010803" pitchFamily="18" charset="0"/>
                </a:rPr>
                <a:t>46.54%) </a:t>
              </a:r>
            </a:p>
            <a:p>
              <a:pPr algn="ctr"/>
              <a:r>
                <a:rPr lang="en-IN" sz="2000" b="1" dirty="0" smtClean="0">
                  <a:latin typeface="Garamond" panose="02020404030301010803" pitchFamily="18" charset="0"/>
                </a:rPr>
                <a:t>Value in </a:t>
              </a:r>
              <a:r>
                <a:rPr lang="en-IN" sz="2000" b="1" dirty="0" err="1" smtClean="0">
                  <a:latin typeface="Garamond" panose="02020404030301010803" pitchFamily="18" charset="0"/>
                </a:rPr>
                <a:t>Rs</a:t>
              </a:r>
              <a:r>
                <a:rPr lang="en-IN" sz="2000" b="1" dirty="0" smtClean="0">
                  <a:latin typeface="Garamond" panose="02020404030301010803" pitchFamily="18" charset="0"/>
                </a:rPr>
                <a:t> Cr: </a:t>
              </a:r>
              <a:r>
                <a:rPr lang="en-IN" sz="2000" b="1" dirty="0" err="1" smtClean="0">
                  <a:latin typeface="Garamond" panose="02020404030301010803" pitchFamily="18" charset="0"/>
                </a:rPr>
                <a:t>Rs</a:t>
              </a:r>
              <a:r>
                <a:rPr lang="en-IN" sz="2000" b="1" dirty="0" smtClean="0">
                  <a:latin typeface="Garamond" panose="02020404030301010803" pitchFamily="18" charset="0"/>
                </a:rPr>
                <a:t> 6015 </a:t>
              </a:r>
              <a:r>
                <a:rPr lang="en-IN" sz="2000" b="1" dirty="0" err="1" smtClean="0">
                  <a:latin typeface="Garamond" panose="02020404030301010803" pitchFamily="18" charset="0"/>
                </a:rPr>
                <a:t>cr</a:t>
              </a:r>
              <a:r>
                <a:rPr lang="en-IN" sz="2000" b="1" dirty="0" smtClean="0">
                  <a:latin typeface="Garamond" panose="02020404030301010803" pitchFamily="18" charset="0"/>
                </a:rPr>
                <a:t> (</a:t>
              </a:r>
              <a:r>
                <a:rPr lang="en-IN" sz="2000" b="1" dirty="0" smtClean="0">
                  <a:solidFill>
                    <a:srgbClr val="C00000"/>
                  </a:solidFill>
                  <a:latin typeface="Garamond" panose="02020404030301010803" pitchFamily="18" charset="0"/>
                </a:rPr>
                <a:t>92.046%</a:t>
              </a:r>
              <a:r>
                <a:rPr lang="en-IN" sz="2000" b="1" dirty="0" smtClean="0">
                  <a:latin typeface="Garamond" panose="02020404030301010803" pitchFamily="18" charset="0"/>
                </a:rPr>
                <a:t>) </a:t>
              </a:r>
              <a:endParaRPr lang="en-IN" sz="2000" b="1" dirty="0">
                <a:latin typeface="Garamond" panose="02020404030301010803" pitchFamily="18" charset="0"/>
              </a:endParaRPr>
            </a:p>
          </p:txBody>
        </p:sp>
        <p:sp>
          <p:nvSpPr>
            <p:cNvPr id="26" name="TextBox 25"/>
            <p:cNvSpPr txBox="1"/>
            <p:nvPr/>
          </p:nvSpPr>
          <p:spPr>
            <a:xfrm>
              <a:off x="191703" y="3824875"/>
              <a:ext cx="3578989" cy="1631216"/>
            </a:xfrm>
            <a:prstGeom prst="rect">
              <a:avLst/>
            </a:prstGeom>
            <a:solidFill>
              <a:schemeClr val="accent2">
                <a:lumMod val="40000"/>
                <a:lumOff val="60000"/>
              </a:schemeClr>
            </a:solidFill>
          </p:spPr>
          <p:txBody>
            <a:bodyPr wrap="square" rtlCol="0">
              <a:spAutoFit/>
            </a:bodyPr>
            <a:lstStyle/>
            <a:p>
              <a:r>
                <a:rPr lang="en-US" sz="2000" b="1" dirty="0" smtClean="0">
                  <a:solidFill>
                    <a:srgbClr val="002060"/>
                  </a:solidFill>
                  <a:latin typeface="Garamond" panose="02020404030301010803" pitchFamily="18" charset="0"/>
                </a:rPr>
                <a:t>   Denomination: </a:t>
              </a:r>
              <a:r>
                <a:rPr lang="en-US" sz="2000" b="1" dirty="0" err="1" smtClean="0">
                  <a:solidFill>
                    <a:srgbClr val="002060"/>
                  </a:solidFill>
                  <a:latin typeface="Garamond" panose="02020404030301010803" pitchFamily="18" charset="0"/>
                </a:rPr>
                <a:t>Rs</a:t>
              </a:r>
              <a:r>
                <a:rPr lang="en-US" sz="2000" b="1" dirty="0" smtClean="0">
                  <a:solidFill>
                    <a:srgbClr val="002060"/>
                  </a:solidFill>
                  <a:latin typeface="Garamond" panose="02020404030301010803" pitchFamily="18" charset="0"/>
                </a:rPr>
                <a:t> 10 lakhs</a:t>
              </a:r>
              <a:endParaRPr lang="en-US" sz="2000" b="1" dirty="0">
                <a:latin typeface="Garamond" panose="02020404030301010803" pitchFamily="18" charset="0"/>
              </a:endParaRPr>
            </a:p>
            <a:p>
              <a:pPr algn="ctr"/>
              <a:endParaRPr lang="en-IN" sz="2000" b="1" dirty="0" smtClean="0">
                <a:latin typeface="Garamond" panose="02020404030301010803" pitchFamily="18" charset="0"/>
              </a:endParaRPr>
            </a:p>
            <a:p>
              <a:pPr algn="ctr"/>
              <a:r>
                <a:rPr lang="en-IN" sz="2000" b="1" dirty="0" smtClean="0">
                  <a:latin typeface="Garamond" panose="02020404030301010803" pitchFamily="18" charset="0"/>
                </a:rPr>
                <a:t>Number: </a:t>
              </a:r>
              <a:r>
                <a:rPr lang="en-IN" sz="2000" b="1" dirty="0" smtClean="0">
                  <a:solidFill>
                    <a:srgbClr val="C00000"/>
                  </a:solidFill>
                  <a:latin typeface="Garamond" panose="02020404030301010803" pitchFamily="18" charset="0"/>
                </a:rPr>
                <a:t>5021 </a:t>
              </a:r>
              <a:r>
                <a:rPr lang="en-IN" sz="2000" b="1" dirty="0">
                  <a:solidFill>
                    <a:srgbClr val="C00000"/>
                  </a:solidFill>
                  <a:latin typeface="Garamond" panose="02020404030301010803" pitchFamily="18" charset="0"/>
                </a:rPr>
                <a:t>bonds </a:t>
              </a:r>
              <a:r>
                <a:rPr lang="en-IN" sz="2000" b="1" dirty="0" smtClean="0">
                  <a:latin typeface="Garamond" panose="02020404030301010803" pitchFamily="18" charset="0"/>
                </a:rPr>
                <a:t>(38.85%) </a:t>
              </a:r>
            </a:p>
            <a:p>
              <a:pPr algn="ctr"/>
              <a:r>
                <a:rPr lang="en-IN" sz="2000" b="1" dirty="0" smtClean="0">
                  <a:latin typeface="Garamond" panose="02020404030301010803" pitchFamily="18" charset="0"/>
                </a:rPr>
                <a:t>Value in </a:t>
              </a:r>
              <a:r>
                <a:rPr lang="en-IN" sz="2000" b="1" dirty="0" err="1" smtClean="0">
                  <a:latin typeface="Garamond" panose="02020404030301010803" pitchFamily="18" charset="0"/>
                </a:rPr>
                <a:t>Rs</a:t>
              </a:r>
              <a:r>
                <a:rPr lang="en-IN" sz="2000" b="1" dirty="0" smtClean="0">
                  <a:latin typeface="Garamond" panose="02020404030301010803" pitchFamily="18" charset="0"/>
                </a:rPr>
                <a:t> Cr: </a:t>
              </a:r>
              <a:br>
                <a:rPr lang="en-IN" sz="2000" b="1" dirty="0" smtClean="0">
                  <a:latin typeface="Garamond" panose="02020404030301010803" pitchFamily="18" charset="0"/>
                </a:rPr>
              </a:br>
              <a:r>
                <a:rPr lang="en-IN" sz="2000" b="1" dirty="0" err="1" smtClean="0">
                  <a:latin typeface="Garamond" panose="02020404030301010803" pitchFamily="18" charset="0"/>
                </a:rPr>
                <a:t>Rs</a:t>
              </a:r>
              <a:r>
                <a:rPr lang="en-IN" sz="2000" b="1" dirty="0" smtClean="0">
                  <a:latin typeface="Garamond" panose="02020404030301010803" pitchFamily="18" charset="0"/>
                </a:rPr>
                <a:t> 502.10 </a:t>
              </a:r>
              <a:r>
                <a:rPr lang="en-IN" sz="2000" b="1" dirty="0" err="1">
                  <a:latin typeface="Garamond" panose="02020404030301010803" pitchFamily="18" charset="0"/>
                </a:rPr>
                <a:t>cr</a:t>
              </a:r>
              <a:r>
                <a:rPr lang="en-IN" sz="2000" b="1" dirty="0">
                  <a:latin typeface="Garamond" panose="02020404030301010803" pitchFamily="18" charset="0"/>
                </a:rPr>
                <a:t> </a:t>
              </a:r>
              <a:r>
                <a:rPr lang="en-IN" sz="2000" b="1" dirty="0" smtClean="0">
                  <a:latin typeface="Garamond" panose="02020404030301010803" pitchFamily="18" charset="0"/>
                </a:rPr>
                <a:t>(</a:t>
              </a:r>
              <a:r>
                <a:rPr lang="en-IN" sz="2000" b="1" dirty="0" smtClean="0">
                  <a:solidFill>
                    <a:srgbClr val="C00000"/>
                  </a:solidFill>
                  <a:latin typeface="Garamond" panose="02020404030301010803" pitchFamily="18" charset="0"/>
                </a:rPr>
                <a:t>7.68%</a:t>
              </a:r>
              <a:r>
                <a:rPr lang="en-IN" sz="2000" b="1" dirty="0" smtClean="0">
                  <a:latin typeface="Garamond" panose="02020404030301010803" pitchFamily="18" charset="0"/>
                </a:rPr>
                <a:t>)</a:t>
              </a:r>
              <a:endParaRPr lang="en-IN" sz="2000" b="1" dirty="0">
                <a:latin typeface="Garamond" panose="02020404030301010803" pitchFamily="18" charset="0"/>
              </a:endParaRPr>
            </a:p>
          </p:txBody>
        </p:sp>
        <p:sp>
          <p:nvSpPr>
            <p:cNvPr id="27" name="TextBox 26"/>
            <p:cNvSpPr txBox="1"/>
            <p:nvPr/>
          </p:nvSpPr>
          <p:spPr>
            <a:xfrm>
              <a:off x="868489" y="1192487"/>
              <a:ext cx="2649257" cy="461665"/>
            </a:xfrm>
            <a:prstGeom prst="rect">
              <a:avLst/>
            </a:prstGeom>
            <a:noFill/>
          </p:spPr>
          <p:txBody>
            <a:bodyPr wrap="square" rtlCol="0">
              <a:spAutoFit/>
            </a:bodyPr>
            <a:lstStyle/>
            <a:p>
              <a:r>
                <a:rPr lang="en-US" sz="2400" b="1" dirty="0" smtClean="0">
                  <a:latin typeface="Garamond" panose="02020404030301010803" pitchFamily="18" charset="0"/>
                </a:rPr>
                <a:t>BONDS SOLD</a:t>
              </a:r>
              <a:r>
                <a:rPr lang="en-US" sz="2400" dirty="0" smtClean="0">
                  <a:latin typeface="Garamond" panose="02020404030301010803" pitchFamily="18" charset="0"/>
                </a:rPr>
                <a:t> </a:t>
              </a:r>
              <a:endParaRPr lang="en-IN" sz="2400" dirty="0">
                <a:latin typeface="Garamond" panose="02020404030301010803" pitchFamily="18" charset="0"/>
              </a:endParaRPr>
            </a:p>
          </p:txBody>
        </p:sp>
      </p:grpSp>
      <p:grpSp>
        <p:nvGrpSpPr>
          <p:cNvPr id="29" name="Group 28"/>
          <p:cNvGrpSpPr/>
          <p:nvPr/>
        </p:nvGrpSpPr>
        <p:grpSpPr>
          <a:xfrm>
            <a:off x="8475452" y="1753199"/>
            <a:ext cx="3578989" cy="4248079"/>
            <a:chOff x="4232480" y="1920410"/>
            <a:chExt cx="3578989" cy="4248079"/>
          </a:xfrm>
        </p:grpSpPr>
        <p:sp>
          <p:nvSpPr>
            <p:cNvPr id="30" name="TextBox 29"/>
            <p:cNvSpPr txBox="1"/>
            <p:nvPr/>
          </p:nvSpPr>
          <p:spPr>
            <a:xfrm>
              <a:off x="4232480" y="2540016"/>
              <a:ext cx="3578989" cy="1631216"/>
            </a:xfrm>
            <a:prstGeom prst="rect">
              <a:avLst/>
            </a:prstGeom>
            <a:solidFill>
              <a:schemeClr val="accent1">
                <a:lumMod val="20000"/>
                <a:lumOff val="80000"/>
              </a:schemeClr>
            </a:solidFill>
          </p:spPr>
          <p:txBody>
            <a:bodyPr wrap="square" rtlCol="0">
              <a:spAutoFit/>
            </a:bodyPr>
            <a:lstStyle/>
            <a:p>
              <a:pPr algn="ctr"/>
              <a:r>
                <a:rPr lang="en-US" sz="2000" b="1" dirty="0" smtClean="0">
                  <a:solidFill>
                    <a:srgbClr val="002060"/>
                  </a:solidFill>
                  <a:latin typeface="Garamond" panose="02020404030301010803" pitchFamily="18" charset="0"/>
                </a:rPr>
                <a:t>Denomination: </a:t>
              </a:r>
              <a:r>
                <a:rPr lang="en-US" sz="2000" b="1" dirty="0" err="1" smtClean="0">
                  <a:solidFill>
                    <a:srgbClr val="002060"/>
                  </a:solidFill>
                  <a:latin typeface="Garamond" panose="02020404030301010803" pitchFamily="18" charset="0"/>
                </a:rPr>
                <a:t>Rs</a:t>
              </a:r>
              <a:r>
                <a:rPr lang="en-US" sz="2000" b="1" dirty="0" smtClean="0">
                  <a:solidFill>
                    <a:srgbClr val="002060"/>
                  </a:solidFill>
                  <a:latin typeface="Garamond" panose="02020404030301010803" pitchFamily="18" charset="0"/>
                </a:rPr>
                <a:t> 1 crore</a:t>
              </a:r>
            </a:p>
            <a:p>
              <a:endParaRPr lang="en-US" sz="2000" b="1" dirty="0">
                <a:latin typeface="Garamond" panose="02020404030301010803" pitchFamily="18" charset="0"/>
              </a:endParaRPr>
            </a:p>
            <a:p>
              <a:pPr algn="ctr"/>
              <a:r>
                <a:rPr lang="en-IN" sz="2000" b="1" dirty="0" smtClean="0">
                  <a:latin typeface="Garamond" panose="02020404030301010803" pitchFamily="18" charset="0"/>
                </a:rPr>
                <a:t>Number: </a:t>
              </a:r>
              <a:r>
                <a:rPr lang="en-IN" sz="2000" b="1" dirty="0" smtClean="0">
                  <a:solidFill>
                    <a:srgbClr val="C00000"/>
                  </a:solidFill>
                  <a:latin typeface="Garamond" panose="02020404030301010803" pitchFamily="18" charset="0"/>
                </a:rPr>
                <a:t>6003 </a:t>
              </a:r>
              <a:r>
                <a:rPr lang="en-IN" sz="2000" b="1" dirty="0">
                  <a:solidFill>
                    <a:srgbClr val="C00000"/>
                  </a:solidFill>
                  <a:latin typeface="Garamond" panose="02020404030301010803" pitchFamily="18" charset="0"/>
                </a:rPr>
                <a:t>bonds </a:t>
              </a:r>
              <a:r>
                <a:rPr lang="en-IN" sz="2000" b="1" dirty="0" smtClean="0">
                  <a:latin typeface="Garamond" panose="02020404030301010803" pitchFamily="18" charset="0"/>
                </a:rPr>
                <a:t>(46.97%) </a:t>
              </a:r>
            </a:p>
            <a:p>
              <a:pPr algn="ctr"/>
              <a:r>
                <a:rPr lang="en-IN" sz="2000" b="1" dirty="0" smtClean="0">
                  <a:latin typeface="Garamond" panose="02020404030301010803" pitchFamily="18" charset="0"/>
                </a:rPr>
                <a:t>Value in </a:t>
              </a:r>
              <a:r>
                <a:rPr lang="en-IN" sz="2000" b="1" dirty="0" err="1" smtClean="0">
                  <a:latin typeface="Garamond" panose="02020404030301010803" pitchFamily="18" charset="0"/>
                </a:rPr>
                <a:t>Rs</a:t>
              </a:r>
              <a:r>
                <a:rPr lang="en-IN" sz="2000" b="1" dirty="0" smtClean="0">
                  <a:latin typeface="Garamond" panose="02020404030301010803" pitchFamily="18" charset="0"/>
                </a:rPr>
                <a:t> Cr: </a:t>
              </a:r>
              <a:r>
                <a:rPr lang="en-IN" sz="2000" b="1" dirty="0" err="1" smtClean="0">
                  <a:latin typeface="Garamond" panose="02020404030301010803" pitchFamily="18" charset="0"/>
                </a:rPr>
                <a:t>Rs</a:t>
              </a:r>
              <a:r>
                <a:rPr lang="en-IN" sz="2000" b="1" dirty="0" smtClean="0">
                  <a:latin typeface="Garamond" panose="02020404030301010803" pitchFamily="18" charset="0"/>
                </a:rPr>
                <a:t> 6003 </a:t>
              </a:r>
              <a:r>
                <a:rPr lang="en-IN" sz="2000" b="1" dirty="0" err="1" smtClean="0">
                  <a:latin typeface="Garamond" panose="02020404030301010803" pitchFamily="18" charset="0"/>
                </a:rPr>
                <a:t>cr</a:t>
              </a:r>
              <a:endParaRPr lang="en-IN" sz="2000" b="1" dirty="0" smtClean="0">
                <a:latin typeface="Garamond" panose="02020404030301010803" pitchFamily="18" charset="0"/>
              </a:endParaRPr>
            </a:p>
            <a:p>
              <a:pPr algn="ctr"/>
              <a:r>
                <a:rPr lang="en-IN" sz="2000" b="1" dirty="0" smtClean="0">
                  <a:latin typeface="Garamond" panose="02020404030301010803" pitchFamily="18" charset="0"/>
                </a:rPr>
                <a:t>(</a:t>
              </a:r>
              <a:r>
                <a:rPr lang="en-IN" sz="2000" b="1" dirty="0" smtClean="0">
                  <a:solidFill>
                    <a:srgbClr val="C00000"/>
                  </a:solidFill>
                  <a:latin typeface="Garamond" panose="02020404030301010803" pitchFamily="18" charset="0"/>
                </a:rPr>
                <a:t>92.15%</a:t>
              </a:r>
              <a:r>
                <a:rPr lang="en-IN" sz="2000" b="1" dirty="0" smtClean="0">
                  <a:latin typeface="Garamond" panose="02020404030301010803" pitchFamily="18" charset="0"/>
                </a:rPr>
                <a:t>) </a:t>
              </a:r>
              <a:endParaRPr lang="en-IN" sz="2000" b="1" dirty="0">
                <a:latin typeface="Garamond" panose="02020404030301010803" pitchFamily="18" charset="0"/>
              </a:endParaRPr>
            </a:p>
          </p:txBody>
        </p:sp>
        <p:sp>
          <p:nvSpPr>
            <p:cNvPr id="31" name="TextBox 30"/>
            <p:cNvSpPr txBox="1"/>
            <p:nvPr/>
          </p:nvSpPr>
          <p:spPr>
            <a:xfrm>
              <a:off x="4392429" y="1920410"/>
              <a:ext cx="3259089" cy="461665"/>
            </a:xfrm>
            <a:prstGeom prst="rect">
              <a:avLst/>
            </a:prstGeom>
            <a:noFill/>
          </p:spPr>
          <p:txBody>
            <a:bodyPr wrap="square" rtlCol="0">
              <a:spAutoFit/>
            </a:bodyPr>
            <a:lstStyle/>
            <a:p>
              <a:r>
                <a:rPr lang="en-US" sz="2400" b="1" dirty="0" smtClean="0">
                  <a:latin typeface="Garamond" panose="02020404030301010803" pitchFamily="18" charset="0"/>
                </a:rPr>
                <a:t>BONDS REDEEMED</a:t>
              </a:r>
              <a:r>
                <a:rPr lang="en-US" sz="2400" dirty="0" smtClean="0">
                  <a:latin typeface="Garamond" panose="02020404030301010803" pitchFamily="18" charset="0"/>
                </a:rPr>
                <a:t> </a:t>
              </a:r>
              <a:endParaRPr lang="en-IN" sz="2400" dirty="0">
                <a:latin typeface="Garamond" panose="02020404030301010803" pitchFamily="18" charset="0"/>
              </a:endParaRPr>
            </a:p>
          </p:txBody>
        </p:sp>
        <p:sp>
          <p:nvSpPr>
            <p:cNvPr id="32" name="TextBox 31"/>
            <p:cNvSpPr txBox="1"/>
            <p:nvPr/>
          </p:nvSpPr>
          <p:spPr>
            <a:xfrm>
              <a:off x="4232480" y="4537273"/>
              <a:ext cx="3578989" cy="1631216"/>
            </a:xfrm>
            <a:prstGeom prst="rect">
              <a:avLst/>
            </a:prstGeom>
            <a:solidFill>
              <a:schemeClr val="accent2">
                <a:lumMod val="40000"/>
                <a:lumOff val="60000"/>
              </a:schemeClr>
            </a:solidFill>
          </p:spPr>
          <p:txBody>
            <a:bodyPr wrap="square" rtlCol="0">
              <a:spAutoFit/>
            </a:bodyPr>
            <a:lstStyle/>
            <a:p>
              <a:pPr algn="ctr"/>
              <a:r>
                <a:rPr lang="en-US" sz="2000" b="1" dirty="0" smtClean="0">
                  <a:solidFill>
                    <a:srgbClr val="002060"/>
                  </a:solidFill>
                  <a:latin typeface="Garamond" panose="02020404030301010803" pitchFamily="18" charset="0"/>
                </a:rPr>
                <a:t>Denomination: </a:t>
              </a:r>
              <a:r>
                <a:rPr lang="en-US" sz="2000" b="1" dirty="0" err="1" smtClean="0">
                  <a:solidFill>
                    <a:srgbClr val="002060"/>
                  </a:solidFill>
                  <a:latin typeface="Garamond" panose="02020404030301010803" pitchFamily="18" charset="0"/>
                </a:rPr>
                <a:t>Rs</a:t>
              </a:r>
              <a:r>
                <a:rPr lang="en-US" sz="2000" b="1" dirty="0" smtClean="0">
                  <a:solidFill>
                    <a:srgbClr val="002060"/>
                  </a:solidFill>
                  <a:latin typeface="Garamond" panose="02020404030301010803" pitchFamily="18" charset="0"/>
                </a:rPr>
                <a:t> 10 lakhs</a:t>
              </a:r>
            </a:p>
            <a:p>
              <a:endParaRPr lang="en-US" sz="2000" b="1" dirty="0">
                <a:latin typeface="Garamond" panose="02020404030301010803" pitchFamily="18" charset="0"/>
              </a:endParaRPr>
            </a:p>
            <a:p>
              <a:pPr algn="ctr"/>
              <a:r>
                <a:rPr lang="en-IN" sz="2000" b="1" dirty="0" smtClean="0">
                  <a:latin typeface="Garamond" panose="02020404030301010803" pitchFamily="18" charset="0"/>
                </a:rPr>
                <a:t>Number: </a:t>
              </a:r>
              <a:r>
                <a:rPr lang="en-IN" sz="2000" b="1" dirty="0" smtClean="0">
                  <a:solidFill>
                    <a:srgbClr val="C00000"/>
                  </a:solidFill>
                  <a:latin typeface="Garamond" panose="02020404030301010803" pitchFamily="18" charset="0"/>
                </a:rPr>
                <a:t>4941 </a:t>
              </a:r>
              <a:r>
                <a:rPr lang="en-IN" sz="2000" b="1" dirty="0">
                  <a:solidFill>
                    <a:srgbClr val="C00000"/>
                  </a:solidFill>
                  <a:latin typeface="Garamond" panose="02020404030301010803" pitchFamily="18" charset="0"/>
                </a:rPr>
                <a:t>bonds </a:t>
              </a:r>
              <a:r>
                <a:rPr lang="en-IN" sz="2000" b="1" dirty="0" smtClean="0">
                  <a:latin typeface="Garamond" panose="02020404030301010803" pitchFamily="18" charset="0"/>
                </a:rPr>
                <a:t>(38.66%) </a:t>
              </a:r>
            </a:p>
            <a:p>
              <a:pPr algn="ctr"/>
              <a:r>
                <a:rPr lang="en-IN" sz="2000" b="1" dirty="0" smtClean="0">
                  <a:latin typeface="Garamond" panose="02020404030301010803" pitchFamily="18" charset="0"/>
                </a:rPr>
                <a:t>Value in </a:t>
              </a:r>
              <a:r>
                <a:rPr lang="en-IN" sz="2000" b="1" dirty="0" err="1" smtClean="0">
                  <a:latin typeface="Garamond" panose="02020404030301010803" pitchFamily="18" charset="0"/>
                </a:rPr>
                <a:t>Rs</a:t>
              </a:r>
              <a:r>
                <a:rPr lang="en-IN" sz="2000" b="1" dirty="0" smtClean="0">
                  <a:latin typeface="Garamond" panose="02020404030301010803" pitchFamily="18" charset="0"/>
                </a:rPr>
                <a:t> Cr: </a:t>
              </a:r>
              <a:br>
                <a:rPr lang="en-IN" sz="2000" b="1" dirty="0" smtClean="0">
                  <a:latin typeface="Garamond" panose="02020404030301010803" pitchFamily="18" charset="0"/>
                </a:rPr>
              </a:br>
              <a:r>
                <a:rPr lang="en-IN" sz="2000" b="1" dirty="0" err="1" smtClean="0">
                  <a:latin typeface="Garamond" panose="02020404030301010803" pitchFamily="18" charset="0"/>
                </a:rPr>
                <a:t>Rs</a:t>
              </a:r>
              <a:r>
                <a:rPr lang="en-IN" sz="2000" b="1" dirty="0" smtClean="0">
                  <a:latin typeface="Garamond" panose="02020404030301010803" pitchFamily="18" charset="0"/>
                </a:rPr>
                <a:t> 494.10 </a:t>
              </a:r>
              <a:r>
                <a:rPr lang="en-IN" sz="2000" b="1" dirty="0" err="1">
                  <a:latin typeface="Garamond" panose="02020404030301010803" pitchFamily="18" charset="0"/>
                </a:rPr>
                <a:t>cr</a:t>
              </a:r>
              <a:r>
                <a:rPr lang="en-IN" sz="2000" b="1" dirty="0">
                  <a:latin typeface="Garamond" panose="02020404030301010803" pitchFamily="18" charset="0"/>
                </a:rPr>
                <a:t> </a:t>
              </a:r>
              <a:r>
                <a:rPr lang="en-IN" sz="2000" b="1" dirty="0" smtClean="0">
                  <a:latin typeface="Garamond" panose="02020404030301010803" pitchFamily="18" charset="0"/>
                </a:rPr>
                <a:t>(</a:t>
              </a:r>
              <a:r>
                <a:rPr lang="en-IN" sz="2000" b="1" dirty="0" smtClean="0">
                  <a:solidFill>
                    <a:srgbClr val="C00000"/>
                  </a:solidFill>
                  <a:latin typeface="Garamond" panose="02020404030301010803" pitchFamily="18" charset="0"/>
                </a:rPr>
                <a:t>7.58%</a:t>
              </a:r>
              <a:r>
                <a:rPr lang="en-IN" sz="2000" b="1" dirty="0" smtClean="0">
                  <a:latin typeface="Garamond" panose="02020404030301010803" pitchFamily="18" charset="0"/>
                </a:rPr>
                <a:t>)</a:t>
              </a:r>
              <a:endParaRPr lang="en-IN" sz="2000" b="1" dirty="0">
                <a:latin typeface="Garamond" panose="02020404030301010803" pitchFamily="18" charset="0"/>
              </a:endParaRP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01" y="110937"/>
            <a:ext cx="1226738" cy="591982"/>
          </a:xfrm>
          <a:prstGeom prst="rect">
            <a:avLst/>
          </a:prstGeom>
        </p:spPr>
      </p:pic>
      <p:pic>
        <p:nvPicPr>
          <p:cNvPr id="18" name="Picture 17"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775" y="-15763"/>
            <a:ext cx="2471225" cy="71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0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82" y="137541"/>
            <a:ext cx="10515600" cy="1325563"/>
          </a:xfrm>
        </p:spPr>
        <p:txBody>
          <a:bodyPr>
            <a:normAutofit/>
          </a:bodyPr>
          <a:lstStyle/>
          <a:p>
            <a:pPr algn="ctr"/>
            <a:r>
              <a:rPr lang="en-US" sz="2800" b="1" dirty="0" smtClean="0">
                <a:solidFill>
                  <a:schemeClr val="accent5">
                    <a:lumMod val="50000"/>
                  </a:schemeClr>
                </a:solidFill>
                <a:latin typeface="Georgia" panose="02040502050405020303" pitchFamily="18" charset="0"/>
              </a:rPr>
              <a:t>Preview </a:t>
            </a:r>
            <a:endParaRPr lang="en-IN" sz="2800" b="1" dirty="0">
              <a:solidFill>
                <a:schemeClr val="accent5">
                  <a:lumMod val="50000"/>
                </a:schemeClr>
              </a:solidFill>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103030" y="137541"/>
            <a:ext cx="1854559" cy="611043"/>
          </a:xfrm>
          <a:prstGeom prst="rect">
            <a:avLst/>
          </a:prstGeom>
        </p:spPr>
      </p:pic>
      <p:pic>
        <p:nvPicPr>
          <p:cNvPr id="5"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75" y="0"/>
            <a:ext cx="2676525" cy="8001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439885" y="1445751"/>
            <a:ext cx="6601097" cy="6146660"/>
            <a:chOff x="4856632" y="1205682"/>
            <a:chExt cx="5854911" cy="6146660"/>
          </a:xfrm>
        </p:grpSpPr>
        <p:pic>
          <p:nvPicPr>
            <p:cNvPr id="1026" name="Picture 2" descr="https://media-public.canva.com/MAAQor2ryfs/1/thumbn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632" y="1205682"/>
              <a:ext cx="614899" cy="6148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public.canva.com/MAAQoqAyC64/1/thumbna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133" y="1989671"/>
              <a:ext cx="609398" cy="6093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edia-public.canva.com/MAAQorf0gMQ/1/thumbnai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6632" y="2781698"/>
              <a:ext cx="600326" cy="6003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67622" y="1293827"/>
              <a:ext cx="2369713" cy="338554"/>
            </a:xfrm>
            <a:prstGeom prst="rect">
              <a:avLst/>
            </a:prstGeom>
            <a:noFill/>
          </p:spPr>
          <p:txBody>
            <a:bodyPr wrap="square" rtlCol="0">
              <a:spAutoFit/>
            </a:bodyPr>
            <a:lstStyle/>
            <a:p>
              <a:r>
                <a:rPr lang="en-US" sz="1600" b="1" dirty="0" smtClean="0"/>
                <a:t>About ADR</a:t>
              </a:r>
              <a:endParaRPr lang="en-IN" sz="1600" b="1" dirty="0"/>
            </a:p>
          </p:txBody>
        </p:sp>
        <p:sp>
          <p:nvSpPr>
            <p:cNvPr id="31" name="TextBox 30"/>
            <p:cNvSpPr txBox="1"/>
            <p:nvPr/>
          </p:nvSpPr>
          <p:spPr>
            <a:xfrm>
              <a:off x="5567622" y="2094398"/>
              <a:ext cx="3254086" cy="338554"/>
            </a:xfrm>
            <a:prstGeom prst="rect">
              <a:avLst/>
            </a:prstGeom>
            <a:noFill/>
          </p:spPr>
          <p:txBody>
            <a:bodyPr wrap="square" rtlCol="0">
              <a:spAutoFit/>
            </a:bodyPr>
            <a:lstStyle/>
            <a:p>
              <a:r>
                <a:rPr lang="en-US" sz="1600" b="1" dirty="0" smtClean="0"/>
                <a:t>Part 1: Transparency in Democracy</a:t>
              </a:r>
              <a:endParaRPr lang="en-IN" sz="1600" b="1" dirty="0"/>
            </a:p>
          </p:txBody>
        </p:sp>
        <p:sp>
          <p:nvSpPr>
            <p:cNvPr id="32" name="TextBox 31"/>
            <p:cNvSpPr txBox="1"/>
            <p:nvPr/>
          </p:nvSpPr>
          <p:spPr>
            <a:xfrm>
              <a:off x="5567622" y="2853933"/>
              <a:ext cx="4456281" cy="338554"/>
            </a:xfrm>
            <a:prstGeom prst="rect">
              <a:avLst/>
            </a:prstGeom>
            <a:noFill/>
          </p:spPr>
          <p:txBody>
            <a:bodyPr wrap="square" rtlCol="0">
              <a:spAutoFit/>
            </a:bodyPr>
            <a:lstStyle/>
            <a:p>
              <a:r>
                <a:rPr lang="en-US" sz="1600" b="1" dirty="0" smtClean="0"/>
                <a:t>Part 2: Transparency in Political Funding</a:t>
              </a:r>
              <a:endParaRPr lang="en-IN" sz="1600" b="1" dirty="0"/>
            </a:p>
          </p:txBody>
        </p:sp>
        <p:sp>
          <p:nvSpPr>
            <p:cNvPr id="3" name="Rectangle 2"/>
            <p:cNvSpPr/>
            <p:nvPr/>
          </p:nvSpPr>
          <p:spPr>
            <a:xfrm>
              <a:off x="5628582" y="3382024"/>
              <a:ext cx="5082961" cy="3970318"/>
            </a:xfrm>
            <a:prstGeom prst="rect">
              <a:avLst/>
            </a:prstGeom>
          </p:spPr>
          <p:txBody>
            <a:bodyPr wrap="square">
              <a:spAutoFit/>
            </a:bodyPr>
            <a:lstStyle/>
            <a:p>
              <a:pPr marL="228600" indent="-228600">
                <a:lnSpc>
                  <a:spcPct val="150000"/>
                </a:lnSpc>
                <a:buFont typeface="+mj-lt"/>
                <a:buAutoNum type="alphaLcParenR"/>
              </a:pPr>
              <a:r>
                <a:rPr lang="en-US" sz="1200" b="1" dirty="0" smtClean="0"/>
                <a:t>Political </a:t>
              </a:r>
              <a:r>
                <a:rPr lang="en-US" sz="1200" b="1" dirty="0"/>
                <a:t>Finance &amp; Problematic Areas</a:t>
              </a:r>
            </a:p>
            <a:p>
              <a:pPr marL="228600" indent="-228600">
                <a:lnSpc>
                  <a:spcPct val="150000"/>
                </a:lnSpc>
                <a:buFont typeface="+mj-lt"/>
                <a:buAutoNum type="alphaLcParenR"/>
              </a:pPr>
              <a:r>
                <a:rPr lang="en-US" sz="1200" b="1" dirty="0" smtClean="0"/>
                <a:t>Political </a:t>
              </a:r>
              <a:r>
                <a:rPr lang="en-US" sz="1200" b="1" dirty="0"/>
                <a:t>Finance Regime in India: Issues &amp; Challenges</a:t>
              </a:r>
            </a:p>
            <a:p>
              <a:pPr marL="228600" indent="-228600">
                <a:lnSpc>
                  <a:spcPct val="150000"/>
                </a:lnSpc>
                <a:buFont typeface="+mj-lt"/>
                <a:buAutoNum type="alphaLcParenR"/>
              </a:pPr>
              <a:r>
                <a:rPr lang="en-US" sz="1200" b="1" dirty="0" smtClean="0"/>
                <a:t>Income </a:t>
              </a:r>
              <a:r>
                <a:rPr lang="en-US" sz="1200" b="1" dirty="0"/>
                <a:t>&amp; Sources of Funding of National Parties, FY </a:t>
              </a:r>
              <a:r>
                <a:rPr lang="en-US" sz="1200" b="1" dirty="0" smtClean="0"/>
                <a:t>2019-20</a:t>
              </a:r>
            </a:p>
            <a:p>
              <a:pPr marL="228600" indent="-228600">
                <a:lnSpc>
                  <a:spcPct val="150000"/>
                </a:lnSpc>
                <a:buFont typeface="+mj-lt"/>
                <a:buAutoNum type="alphaLcParenR"/>
              </a:pPr>
              <a:r>
                <a:rPr lang="en-US" sz="1200" b="1" dirty="0" smtClean="0"/>
                <a:t>Corporate </a:t>
              </a:r>
              <a:r>
                <a:rPr lang="en-US" sz="1200" b="1" dirty="0"/>
                <a:t>Donations to National Parties, FY </a:t>
              </a:r>
              <a:r>
                <a:rPr lang="en-US" sz="1200" b="1" dirty="0" smtClean="0"/>
                <a:t>2019-20: </a:t>
              </a:r>
              <a:r>
                <a:rPr lang="en-US" sz="1200" b="1" dirty="0"/>
                <a:t>Party &amp; Sector-wise </a:t>
              </a:r>
              <a:endParaRPr lang="en-IN" sz="1200" b="1" dirty="0"/>
            </a:p>
            <a:p>
              <a:pPr marL="228600" indent="-228600">
                <a:lnSpc>
                  <a:spcPct val="150000"/>
                </a:lnSpc>
                <a:buFont typeface="+mj-lt"/>
                <a:buAutoNum type="alphaLcParenR"/>
              </a:pPr>
              <a:r>
                <a:rPr lang="en-US" sz="1200" b="1" dirty="0" smtClean="0"/>
                <a:t>Corporate </a:t>
              </a:r>
              <a:r>
                <a:rPr lang="en-US" sz="1200" b="1" dirty="0"/>
                <a:t>Donations to National Parties, FY </a:t>
              </a:r>
              <a:r>
                <a:rPr lang="en-US" sz="1200" b="1" dirty="0" smtClean="0"/>
                <a:t>2019-20: </a:t>
              </a:r>
              <a:r>
                <a:rPr lang="en-US" sz="1200" b="1" dirty="0"/>
                <a:t>Year-wise </a:t>
              </a:r>
              <a:r>
                <a:rPr lang="en-US" sz="1200" b="1" dirty="0" smtClean="0"/>
                <a:t>trends</a:t>
              </a:r>
            </a:p>
            <a:p>
              <a:pPr marL="228600" indent="-228600">
                <a:lnSpc>
                  <a:spcPct val="150000"/>
                </a:lnSpc>
                <a:buFont typeface="+mj-lt"/>
                <a:buAutoNum type="alphaLcParenR"/>
              </a:pPr>
              <a:r>
                <a:rPr lang="en-US" sz="1200" b="1" dirty="0"/>
                <a:t>Donations via Anonymous Electoral Bonds </a:t>
              </a:r>
              <a:endParaRPr lang="en-US" sz="1200" b="1" dirty="0" smtClean="0"/>
            </a:p>
            <a:p>
              <a:pPr marL="228600" indent="-228600">
                <a:lnSpc>
                  <a:spcPct val="150000"/>
                </a:lnSpc>
                <a:buFont typeface="+mj-lt"/>
                <a:buAutoNum type="alphaLcParenR"/>
              </a:pPr>
              <a:r>
                <a:rPr lang="en-US" sz="1200" b="1" dirty="0"/>
                <a:t>Weak Compliance &amp; Accountability</a:t>
              </a:r>
              <a:endParaRPr lang="en-IN" sz="1200" b="1" dirty="0"/>
            </a:p>
            <a:p>
              <a:pPr marL="228600" indent="-228600">
                <a:lnSpc>
                  <a:spcPct val="150000"/>
                </a:lnSpc>
                <a:buFont typeface="+mj-lt"/>
                <a:buAutoNum type="alphaLcParenR"/>
              </a:pPr>
              <a:r>
                <a:rPr lang="en-US" sz="1200" b="1" dirty="0"/>
                <a:t>Legal Intervention</a:t>
              </a:r>
              <a:endParaRPr lang="en-IN" sz="1200" b="1" dirty="0"/>
            </a:p>
            <a:p>
              <a:pPr marL="228600" indent="-228600">
                <a:lnSpc>
                  <a:spcPct val="150000"/>
                </a:lnSpc>
                <a:buFont typeface="+mj-lt"/>
                <a:buAutoNum type="alphaLcParenR"/>
              </a:pPr>
              <a:r>
                <a:rPr lang="en-US" sz="1200" b="1" dirty="0"/>
                <a:t>Need for transparency in Political Finance</a:t>
              </a:r>
              <a:endParaRPr lang="en-IN" sz="1200" b="1" dirty="0"/>
            </a:p>
            <a:p>
              <a:pPr marL="228600" indent="-228600">
                <a:lnSpc>
                  <a:spcPct val="150000"/>
                </a:lnSpc>
                <a:buFont typeface="+mj-lt"/>
                <a:buAutoNum type="alphaLcParenR"/>
              </a:pPr>
              <a:r>
                <a:rPr lang="en-US" sz="1200" b="1" dirty="0"/>
                <a:t>The Way Forward</a:t>
              </a:r>
              <a:endParaRPr lang="en-IN" sz="1200" b="1" dirty="0"/>
            </a:p>
            <a:p>
              <a:pPr>
                <a:lnSpc>
                  <a:spcPct val="150000"/>
                </a:lnSpc>
              </a:pPr>
              <a:endParaRPr lang="en-US" sz="1200" b="1" dirty="0" smtClean="0"/>
            </a:p>
            <a:p>
              <a:pPr>
                <a:lnSpc>
                  <a:spcPct val="150000"/>
                </a:lnSpc>
              </a:pPr>
              <a:endParaRPr lang="en-IN" sz="1200" b="1" dirty="0"/>
            </a:p>
            <a:p>
              <a:pPr>
                <a:lnSpc>
                  <a:spcPct val="150000"/>
                </a:lnSpc>
              </a:pPr>
              <a:endParaRPr lang="en-IN" sz="1200" b="1" dirty="0"/>
            </a:p>
            <a:p>
              <a:pPr>
                <a:lnSpc>
                  <a:spcPct val="150000"/>
                </a:lnSpc>
              </a:pPr>
              <a:endParaRPr lang="en-IN" sz="1200" b="1" dirty="0"/>
            </a:p>
          </p:txBody>
        </p:sp>
      </p:grpSp>
    </p:spTree>
    <p:extLst>
      <p:ext uri="{BB962C8B-B14F-4D97-AF65-F5344CB8AC3E}">
        <p14:creationId xmlns:p14="http://schemas.microsoft.com/office/powerpoint/2010/main" val="2009751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5968" y="120692"/>
            <a:ext cx="9016071" cy="1014380"/>
          </a:xfrm>
          <a:prstGeom prst="rect">
            <a:avLst/>
          </a:prstGeom>
        </p:spPr>
        <p:txBody>
          <a:bodyPr wrap="square">
            <a:spAutoFit/>
          </a:bodyPr>
          <a:lstStyle/>
          <a:p>
            <a:pPr algn="ctr">
              <a:lnSpc>
                <a:spcPct val="107000"/>
              </a:lnSpc>
              <a:spcAft>
                <a:spcPts val="800"/>
              </a:spcAft>
            </a:pPr>
            <a:r>
              <a:rPr lang="en-IN" sz="2800" b="1"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Top five cities with highest (by amount) sale </a:t>
            </a:r>
            <a:r>
              <a:rPr lang="en-IN" sz="2800" b="1" dirty="0" smtClean="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and encashment of </a:t>
            </a:r>
            <a:r>
              <a:rPr lang="en-IN" sz="2800" b="1"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Electoral Bonds – Phases </a:t>
            </a:r>
            <a:r>
              <a:rPr lang="en-IN" sz="2800" b="1" dirty="0" smtClean="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I-XV</a:t>
            </a:r>
            <a:endParaRPr lang="en-IN" sz="28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endParaRPr>
          </a:p>
        </p:txBody>
      </p:sp>
      <p:grpSp>
        <p:nvGrpSpPr>
          <p:cNvPr id="25" name="Group 24"/>
          <p:cNvGrpSpPr/>
          <p:nvPr/>
        </p:nvGrpSpPr>
        <p:grpSpPr>
          <a:xfrm>
            <a:off x="3652327" y="1290145"/>
            <a:ext cx="5839096" cy="5597707"/>
            <a:chOff x="3494315" y="1297739"/>
            <a:chExt cx="5839096" cy="5597707"/>
          </a:xfrm>
        </p:grpSpPr>
        <p:pic>
          <p:nvPicPr>
            <p:cNvPr id="2052" name="Picture 4" descr="https://media-public.canva.com/MACDvWHfmzs/1/thumbnail_large.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494315" y="1297739"/>
              <a:ext cx="5839096" cy="559770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923519" y="2308805"/>
              <a:ext cx="2335516" cy="2483967"/>
              <a:chOff x="4923519" y="2308805"/>
              <a:chExt cx="2335516" cy="2483967"/>
            </a:xfrm>
          </p:grpSpPr>
          <p:pic>
            <p:nvPicPr>
              <p:cNvPr id="2056" name="Picture 8" descr="https://media-public.canva.com/MADpjqOeQ0s/1/thumbnai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519" y="3722914"/>
                <a:ext cx="393504" cy="6700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media-public.canva.com/MADpjqOeQ0s/1/thumbnai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531" y="3330490"/>
                <a:ext cx="393504" cy="6700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media-public.canva.com/MADpjqOeQ0s/1/thumbnai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023" y="2308805"/>
                <a:ext cx="393504" cy="6700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media-public.canva.com/MADpjqOeQ0s/1/thumbnai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240" y="4122718"/>
                <a:ext cx="393504" cy="6700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media-public.canva.com/MADpjqOeQ0s/1/thumbnai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2027" y="3795609"/>
                <a:ext cx="393504" cy="6700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18"/>
          <p:cNvSpPr txBox="1"/>
          <p:nvPr/>
        </p:nvSpPr>
        <p:spPr>
          <a:xfrm>
            <a:off x="10238698" y="5122782"/>
            <a:ext cx="1656525"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4. Kolkata</a:t>
            </a:r>
            <a:endParaRPr lang="en-IN" sz="2400" b="1" dirty="0">
              <a:latin typeface="Bahnschrift Light SemiCondensed" panose="020B0502040204020203" pitchFamily="34" charset="0"/>
            </a:endParaRPr>
          </a:p>
        </p:txBody>
      </p:sp>
      <p:sp>
        <p:nvSpPr>
          <p:cNvPr id="20" name="TextBox 19"/>
          <p:cNvSpPr txBox="1"/>
          <p:nvPr/>
        </p:nvSpPr>
        <p:spPr>
          <a:xfrm>
            <a:off x="10226996" y="3258561"/>
            <a:ext cx="2204741"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2. Hyderabad</a:t>
            </a:r>
            <a:endParaRPr lang="en-IN" sz="2400" b="1" dirty="0">
              <a:latin typeface="Bahnschrift Light SemiCondensed" panose="020B0502040204020203" pitchFamily="34" charset="0"/>
            </a:endParaRPr>
          </a:p>
        </p:txBody>
      </p:sp>
      <p:sp>
        <p:nvSpPr>
          <p:cNvPr id="21" name="TextBox 20"/>
          <p:cNvSpPr txBox="1"/>
          <p:nvPr/>
        </p:nvSpPr>
        <p:spPr>
          <a:xfrm>
            <a:off x="9063071" y="4227236"/>
            <a:ext cx="2144690"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3. Bhubaneswar</a:t>
            </a:r>
            <a:endParaRPr lang="en-IN" sz="2400" b="1" dirty="0">
              <a:latin typeface="Bahnschrift Light SemiCondensed" panose="020B0502040204020203" pitchFamily="34" charset="0"/>
            </a:endParaRPr>
          </a:p>
        </p:txBody>
      </p:sp>
      <p:sp>
        <p:nvSpPr>
          <p:cNvPr id="34" name="TextBox 33"/>
          <p:cNvSpPr txBox="1"/>
          <p:nvPr/>
        </p:nvSpPr>
        <p:spPr>
          <a:xfrm>
            <a:off x="9007987" y="5967995"/>
            <a:ext cx="1656525" cy="461665"/>
          </a:xfrm>
          <a:prstGeom prst="rect">
            <a:avLst/>
          </a:prstGeom>
          <a:noFill/>
        </p:spPr>
        <p:txBody>
          <a:bodyPr wrap="square" rtlCol="0">
            <a:spAutoFit/>
          </a:bodyPr>
          <a:lstStyle/>
          <a:p>
            <a:r>
              <a:rPr lang="en-US" sz="2400" b="1" dirty="0">
                <a:latin typeface="Bahnschrift Light SemiCondensed" panose="020B0502040204020203" pitchFamily="34" charset="0"/>
              </a:rPr>
              <a:t>5</a:t>
            </a:r>
            <a:r>
              <a:rPr lang="en-US" sz="2400" b="1" dirty="0" smtClean="0">
                <a:latin typeface="Bahnschrift Light SemiCondensed" panose="020B0502040204020203" pitchFamily="34" charset="0"/>
              </a:rPr>
              <a:t>. Mumbai</a:t>
            </a:r>
            <a:endParaRPr lang="en-IN" sz="2400" b="1" dirty="0">
              <a:latin typeface="Bahnschrift Light SemiCondensed" panose="020B0502040204020203" pitchFamily="34" charset="0"/>
            </a:endParaRPr>
          </a:p>
        </p:txBody>
      </p:sp>
      <p:sp>
        <p:nvSpPr>
          <p:cNvPr id="12" name="TextBox 11"/>
          <p:cNvSpPr txBox="1"/>
          <p:nvPr/>
        </p:nvSpPr>
        <p:spPr>
          <a:xfrm>
            <a:off x="1149531" y="1314957"/>
            <a:ext cx="3553098" cy="400110"/>
          </a:xfrm>
          <a:prstGeom prst="rect">
            <a:avLst/>
          </a:prstGeom>
          <a:noFill/>
        </p:spPr>
        <p:txBody>
          <a:bodyPr wrap="square" rtlCol="0">
            <a:spAutoFit/>
          </a:bodyPr>
          <a:lstStyle/>
          <a:p>
            <a:r>
              <a:rPr lang="en-US" sz="2000" b="1" u="sng" dirty="0" smtClean="0">
                <a:solidFill>
                  <a:schemeClr val="accent2">
                    <a:lumMod val="75000"/>
                  </a:schemeClr>
                </a:solidFill>
                <a:latin typeface="Garamond" panose="02020404030301010803" pitchFamily="18" charset="0"/>
              </a:rPr>
              <a:t>City-wise Electoral Bonds Sold</a:t>
            </a:r>
            <a:endParaRPr lang="en-IN" sz="2000" b="1" u="sng" dirty="0">
              <a:solidFill>
                <a:schemeClr val="accent2">
                  <a:lumMod val="75000"/>
                </a:schemeClr>
              </a:solidFill>
              <a:latin typeface="Garamond" panose="02020404030301010803" pitchFamily="18" charset="0"/>
            </a:endParaRPr>
          </a:p>
        </p:txBody>
      </p:sp>
      <p:sp>
        <p:nvSpPr>
          <p:cNvPr id="36" name="TextBox 35"/>
          <p:cNvSpPr txBox="1"/>
          <p:nvPr/>
        </p:nvSpPr>
        <p:spPr>
          <a:xfrm>
            <a:off x="7323459" y="1265926"/>
            <a:ext cx="4367798" cy="400110"/>
          </a:xfrm>
          <a:prstGeom prst="rect">
            <a:avLst/>
          </a:prstGeom>
          <a:noFill/>
        </p:spPr>
        <p:txBody>
          <a:bodyPr wrap="square" rtlCol="0">
            <a:spAutoFit/>
          </a:bodyPr>
          <a:lstStyle/>
          <a:p>
            <a:r>
              <a:rPr lang="en-US" sz="2000" b="1" u="sng" dirty="0" smtClean="0">
                <a:solidFill>
                  <a:srgbClr val="0070C0"/>
                </a:solidFill>
                <a:latin typeface="Garamond" panose="02020404030301010803" pitchFamily="18" charset="0"/>
              </a:rPr>
              <a:t>City-wise Electoral Bonds Redeemed</a:t>
            </a:r>
            <a:endParaRPr lang="en-IN" sz="2000" b="1" u="sng" dirty="0">
              <a:solidFill>
                <a:srgbClr val="0070C0"/>
              </a:solidFill>
              <a:latin typeface="Garamond" panose="02020404030301010803" pitchFamily="18" charset="0"/>
            </a:endParaRPr>
          </a:p>
        </p:txBody>
      </p:sp>
      <p:grpSp>
        <p:nvGrpSpPr>
          <p:cNvPr id="32" name="Group 31"/>
          <p:cNvGrpSpPr/>
          <p:nvPr/>
        </p:nvGrpSpPr>
        <p:grpSpPr>
          <a:xfrm>
            <a:off x="281331" y="2177869"/>
            <a:ext cx="4785710" cy="4449613"/>
            <a:chOff x="281331" y="2177869"/>
            <a:chExt cx="4785710" cy="4449613"/>
          </a:xfrm>
        </p:grpSpPr>
        <p:grpSp>
          <p:nvGrpSpPr>
            <p:cNvPr id="10" name="Group 9"/>
            <p:cNvGrpSpPr/>
            <p:nvPr/>
          </p:nvGrpSpPr>
          <p:grpSpPr>
            <a:xfrm>
              <a:off x="281331" y="2177869"/>
              <a:ext cx="3424512" cy="4326811"/>
              <a:chOff x="973728" y="2241522"/>
              <a:chExt cx="3424512" cy="4326811"/>
            </a:xfrm>
          </p:grpSpPr>
          <p:sp>
            <p:nvSpPr>
              <p:cNvPr id="9" name="TextBox 8"/>
              <p:cNvSpPr txBox="1"/>
              <p:nvPr/>
            </p:nvSpPr>
            <p:spPr>
              <a:xfrm>
                <a:off x="973728" y="4174095"/>
                <a:ext cx="1656525"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3. New Delhi</a:t>
                </a:r>
                <a:endParaRPr lang="en-IN" sz="2400" b="1" dirty="0">
                  <a:latin typeface="Bahnschrift Light SemiCondensed" panose="020B0502040204020203" pitchFamily="34" charset="0"/>
                </a:endParaRPr>
              </a:p>
            </p:txBody>
          </p:sp>
          <p:sp>
            <p:nvSpPr>
              <p:cNvPr id="18" name="TextBox 17"/>
              <p:cNvSpPr txBox="1"/>
              <p:nvPr/>
            </p:nvSpPr>
            <p:spPr>
              <a:xfrm>
                <a:off x="1295582" y="2241522"/>
                <a:ext cx="1656525"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1. Mumbai</a:t>
                </a:r>
                <a:endParaRPr lang="en-IN" sz="2400" b="1" dirty="0">
                  <a:latin typeface="Bahnschrift Light SemiCondensed" panose="020B0502040204020203" pitchFamily="34" charset="0"/>
                </a:endParaRPr>
              </a:p>
            </p:txBody>
          </p:sp>
          <p:sp>
            <p:nvSpPr>
              <p:cNvPr id="22" name="TextBox 21"/>
              <p:cNvSpPr txBox="1"/>
              <p:nvPr/>
            </p:nvSpPr>
            <p:spPr>
              <a:xfrm>
                <a:off x="1759226" y="3197418"/>
                <a:ext cx="1656525"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2. Kolkata</a:t>
                </a:r>
                <a:endParaRPr lang="en-IN" sz="2400" b="1" dirty="0">
                  <a:latin typeface="Bahnschrift Light SemiCondensed" panose="020B0502040204020203" pitchFamily="34" charset="0"/>
                </a:endParaRPr>
              </a:p>
            </p:txBody>
          </p:sp>
          <p:sp>
            <p:nvSpPr>
              <p:cNvPr id="23" name="TextBox 22"/>
              <p:cNvSpPr txBox="1"/>
              <p:nvPr/>
            </p:nvSpPr>
            <p:spPr>
              <a:xfrm>
                <a:off x="1607582" y="5164240"/>
                <a:ext cx="2272655"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4. Hyderabad</a:t>
                </a:r>
                <a:endParaRPr lang="en-IN" sz="2400" b="1" dirty="0">
                  <a:latin typeface="Bahnschrift Light SemiCondensed" panose="020B0502040204020203" pitchFamily="34" charset="0"/>
                </a:endParaRPr>
              </a:p>
            </p:txBody>
          </p:sp>
          <p:sp>
            <p:nvSpPr>
              <p:cNvPr id="24" name="TextBox 23"/>
              <p:cNvSpPr txBox="1"/>
              <p:nvPr/>
            </p:nvSpPr>
            <p:spPr>
              <a:xfrm>
                <a:off x="1432006" y="6106668"/>
                <a:ext cx="2966234" cy="461665"/>
              </a:xfrm>
              <a:prstGeom prst="rect">
                <a:avLst/>
              </a:prstGeom>
              <a:noFill/>
            </p:spPr>
            <p:txBody>
              <a:bodyPr wrap="square" rtlCol="0">
                <a:spAutoFit/>
              </a:bodyPr>
              <a:lstStyle/>
              <a:p>
                <a:r>
                  <a:rPr lang="en-US" sz="2400" b="1" dirty="0" smtClean="0">
                    <a:latin typeface="Bahnschrift Light SemiCondensed" panose="020B0502040204020203" pitchFamily="34" charset="0"/>
                  </a:rPr>
                  <a:t>5. Bhubaneshwar</a:t>
                </a:r>
                <a:endParaRPr lang="en-IN" sz="2400" b="1" dirty="0">
                  <a:latin typeface="Bahnschrift Light SemiCondensed" panose="020B0502040204020203" pitchFamily="34" charset="0"/>
                </a:endParaRPr>
              </a:p>
            </p:txBody>
          </p:sp>
        </p:grpSp>
        <p:sp>
          <p:nvSpPr>
            <p:cNvPr id="11" name="TextBox 10"/>
            <p:cNvSpPr txBox="1"/>
            <p:nvPr/>
          </p:nvSpPr>
          <p:spPr>
            <a:xfrm>
              <a:off x="1498946" y="2190710"/>
              <a:ext cx="2203875" cy="646331"/>
            </a:xfrm>
            <a:prstGeom prst="rect">
              <a:avLst/>
            </a:prstGeom>
            <a:noFill/>
          </p:spPr>
          <p:txBody>
            <a:bodyPr wrap="square" rtlCol="0">
              <a:spAutoFit/>
            </a:bodyPr>
            <a:lstStyle/>
            <a:p>
              <a:pPr algn="ctr"/>
              <a:r>
                <a:rPr lang="en-US" b="1" dirty="0" smtClean="0">
                  <a:solidFill>
                    <a:schemeClr val="accent2">
                      <a:lumMod val="75000"/>
                    </a:schemeClr>
                  </a:solidFill>
                  <a:latin typeface="Bahnschrift Light SemiCondensed" panose="020B0502040204020203" pitchFamily="34" charset="0"/>
                </a:rPr>
                <a:t>3042 bonds</a:t>
              </a:r>
              <a:br>
                <a:rPr lang="en-US" b="1" dirty="0" smtClean="0">
                  <a:solidFill>
                    <a:schemeClr val="accent2">
                      <a:lumMod val="75000"/>
                    </a:schemeClr>
                  </a:solidFill>
                  <a:latin typeface="Bahnschrift Light SemiCondensed" panose="020B0502040204020203" pitchFamily="34" charset="0"/>
                </a:rPr>
              </a:br>
              <a:r>
                <a:rPr lang="en-US" b="1" dirty="0" err="1" smtClean="0">
                  <a:solidFill>
                    <a:schemeClr val="accent2">
                      <a:lumMod val="75000"/>
                    </a:schemeClr>
                  </a:solidFill>
                  <a:latin typeface="Bahnschrift Light SemiCondensed" panose="020B0502040204020203" pitchFamily="34" charset="0"/>
                </a:rPr>
                <a:t>Rs</a:t>
              </a:r>
              <a:r>
                <a:rPr lang="en-US" b="1" dirty="0" smtClean="0">
                  <a:solidFill>
                    <a:schemeClr val="accent2">
                      <a:lumMod val="75000"/>
                    </a:schemeClr>
                  </a:solidFill>
                  <a:latin typeface="Bahnschrift Light SemiCondensed" panose="020B0502040204020203" pitchFamily="34" charset="0"/>
                </a:rPr>
                <a:t> 2022.964 </a:t>
              </a:r>
              <a:r>
                <a:rPr lang="en-US" b="1" dirty="0" err="1" smtClean="0">
                  <a:solidFill>
                    <a:schemeClr val="accent2">
                      <a:lumMod val="75000"/>
                    </a:schemeClr>
                  </a:solidFill>
                  <a:latin typeface="Bahnschrift Light SemiCondensed" panose="020B0502040204020203" pitchFamily="34" charset="0"/>
                </a:rPr>
                <a:t>cr</a:t>
              </a:r>
              <a:endParaRPr lang="en-IN" b="1" dirty="0">
                <a:solidFill>
                  <a:schemeClr val="accent2">
                    <a:lumMod val="75000"/>
                  </a:schemeClr>
                </a:solidFill>
                <a:latin typeface="Bahnschrift Light SemiCondensed" panose="020B0502040204020203" pitchFamily="34" charset="0"/>
              </a:endParaRPr>
            </a:p>
          </p:txBody>
        </p:sp>
        <p:sp>
          <p:nvSpPr>
            <p:cNvPr id="37" name="TextBox 36"/>
            <p:cNvSpPr txBox="1"/>
            <p:nvPr/>
          </p:nvSpPr>
          <p:spPr>
            <a:xfrm>
              <a:off x="1937856" y="3099016"/>
              <a:ext cx="2203875" cy="646331"/>
            </a:xfrm>
            <a:prstGeom prst="rect">
              <a:avLst/>
            </a:prstGeom>
            <a:noFill/>
          </p:spPr>
          <p:txBody>
            <a:bodyPr wrap="square" rtlCol="0">
              <a:spAutoFit/>
            </a:bodyPr>
            <a:lstStyle/>
            <a:p>
              <a:pPr algn="ctr"/>
              <a:r>
                <a:rPr lang="en-US" b="1" dirty="0" smtClean="0">
                  <a:solidFill>
                    <a:schemeClr val="accent2">
                      <a:lumMod val="75000"/>
                    </a:schemeClr>
                  </a:solidFill>
                  <a:latin typeface="Bahnschrift Light SemiCondensed" panose="020B0502040204020203" pitchFamily="34" charset="0"/>
                </a:rPr>
                <a:t>3676 bonds</a:t>
              </a:r>
              <a:br>
                <a:rPr lang="en-US" b="1" dirty="0" smtClean="0">
                  <a:solidFill>
                    <a:schemeClr val="accent2">
                      <a:lumMod val="75000"/>
                    </a:schemeClr>
                  </a:solidFill>
                  <a:latin typeface="Bahnschrift Light SemiCondensed" panose="020B0502040204020203" pitchFamily="34" charset="0"/>
                </a:rPr>
              </a:br>
              <a:r>
                <a:rPr lang="en-US" b="1" dirty="0" err="1" smtClean="0">
                  <a:solidFill>
                    <a:schemeClr val="accent2">
                      <a:lumMod val="75000"/>
                    </a:schemeClr>
                  </a:solidFill>
                  <a:latin typeface="Bahnschrift Light SemiCondensed" panose="020B0502040204020203" pitchFamily="34" charset="0"/>
                </a:rPr>
                <a:t>Rs</a:t>
              </a:r>
              <a:r>
                <a:rPr lang="en-US" b="1" dirty="0" smtClean="0">
                  <a:solidFill>
                    <a:schemeClr val="accent2">
                      <a:lumMod val="75000"/>
                    </a:schemeClr>
                  </a:solidFill>
                  <a:latin typeface="Bahnschrift Light SemiCondensed" panose="020B0502040204020203" pitchFamily="34" charset="0"/>
                </a:rPr>
                <a:t> 1527.458 </a:t>
              </a:r>
              <a:r>
                <a:rPr lang="en-US" b="1" dirty="0" err="1" smtClean="0">
                  <a:solidFill>
                    <a:schemeClr val="accent2">
                      <a:lumMod val="75000"/>
                    </a:schemeClr>
                  </a:solidFill>
                  <a:latin typeface="Bahnschrift Light SemiCondensed" panose="020B0502040204020203" pitchFamily="34" charset="0"/>
                </a:rPr>
                <a:t>cr</a:t>
              </a:r>
              <a:endParaRPr lang="en-IN" b="1" dirty="0">
                <a:solidFill>
                  <a:schemeClr val="accent2">
                    <a:lumMod val="75000"/>
                  </a:schemeClr>
                </a:solidFill>
                <a:latin typeface="Bahnschrift Light SemiCondensed" panose="020B0502040204020203" pitchFamily="34" charset="0"/>
              </a:endParaRPr>
            </a:p>
          </p:txBody>
        </p:sp>
        <p:sp>
          <p:nvSpPr>
            <p:cNvPr id="38" name="TextBox 37"/>
            <p:cNvSpPr txBox="1"/>
            <p:nvPr/>
          </p:nvSpPr>
          <p:spPr>
            <a:xfrm>
              <a:off x="1130517" y="3996338"/>
              <a:ext cx="2832083" cy="646331"/>
            </a:xfrm>
            <a:prstGeom prst="rect">
              <a:avLst/>
            </a:prstGeom>
            <a:noFill/>
          </p:spPr>
          <p:txBody>
            <a:bodyPr wrap="square" rtlCol="0">
              <a:spAutoFit/>
            </a:bodyPr>
            <a:lstStyle/>
            <a:p>
              <a:pPr algn="ctr"/>
              <a:r>
                <a:rPr lang="en-US" b="1" dirty="0" smtClean="0">
                  <a:solidFill>
                    <a:schemeClr val="accent2">
                      <a:lumMod val="75000"/>
                    </a:schemeClr>
                  </a:solidFill>
                  <a:latin typeface="Bahnschrift Light SemiCondensed" panose="020B0502040204020203" pitchFamily="34" charset="0"/>
                </a:rPr>
                <a:t>1704 </a:t>
              </a:r>
              <a:r>
                <a:rPr lang="en-US" b="1" dirty="0">
                  <a:solidFill>
                    <a:schemeClr val="accent2">
                      <a:lumMod val="75000"/>
                    </a:schemeClr>
                  </a:solidFill>
                  <a:latin typeface="Bahnschrift Light SemiCondensed" panose="020B0502040204020203" pitchFamily="34" charset="0"/>
                </a:rPr>
                <a:t>bonds</a:t>
              </a:r>
              <a:br>
                <a:rPr lang="en-US" b="1" dirty="0">
                  <a:solidFill>
                    <a:schemeClr val="accent2">
                      <a:lumMod val="75000"/>
                    </a:schemeClr>
                  </a:solidFill>
                  <a:latin typeface="Bahnschrift Light SemiCondensed" panose="020B0502040204020203" pitchFamily="34" charset="0"/>
                </a:rPr>
              </a:br>
              <a:r>
                <a:rPr lang="en-US" b="1" dirty="0" err="1">
                  <a:solidFill>
                    <a:schemeClr val="accent2">
                      <a:lumMod val="75000"/>
                    </a:schemeClr>
                  </a:solidFill>
                  <a:latin typeface="Bahnschrift Light SemiCondensed" panose="020B0502040204020203" pitchFamily="34" charset="0"/>
                </a:rPr>
                <a:t>Rs</a:t>
              </a:r>
              <a:r>
                <a:rPr lang="en-US" b="1" dirty="0">
                  <a:solidFill>
                    <a:schemeClr val="accent2">
                      <a:lumMod val="75000"/>
                    </a:schemeClr>
                  </a:solidFill>
                  <a:latin typeface="Bahnschrift Light SemiCondensed" panose="020B0502040204020203" pitchFamily="34" charset="0"/>
                </a:rPr>
                <a:t> </a:t>
              </a:r>
              <a:r>
                <a:rPr lang="en-US" b="1" dirty="0" smtClean="0">
                  <a:solidFill>
                    <a:schemeClr val="accent2">
                      <a:lumMod val="75000"/>
                    </a:schemeClr>
                  </a:solidFill>
                  <a:latin typeface="Bahnschrift Light SemiCondensed" panose="020B0502040204020203" pitchFamily="34" charset="0"/>
                </a:rPr>
                <a:t>953.87 </a:t>
              </a:r>
              <a:r>
                <a:rPr lang="en-US" b="1" dirty="0" err="1">
                  <a:solidFill>
                    <a:schemeClr val="accent2">
                      <a:lumMod val="75000"/>
                    </a:schemeClr>
                  </a:solidFill>
                  <a:latin typeface="Bahnschrift Light SemiCondensed" panose="020B0502040204020203" pitchFamily="34" charset="0"/>
                </a:rPr>
                <a:t>cr</a:t>
              </a:r>
              <a:endParaRPr lang="en-IN" b="1" dirty="0">
                <a:solidFill>
                  <a:schemeClr val="accent2">
                    <a:lumMod val="75000"/>
                  </a:schemeClr>
                </a:solidFill>
                <a:latin typeface="Bahnschrift Light SemiCondensed" panose="020B0502040204020203" pitchFamily="34" charset="0"/>
              </a:endParaRPr>
            </a:p>
          </p:txBody>
        </p:sp>
        <p:sp>
          <p:nvSpPr>
            <p:cNvPr id="41" name="TextBox 40"/>
            <p:cNvSpPr txBox="1"/>
            <p:nvPr/>
          </p:nvSpPr>
          <p:spPr>
            <a:xfrm>
              <a:off x="1849015" y="5063429"/>
              <a:ext cx="2832083" cy="646331"/>
            </a:xfrm>
            <a:prstGeom prst="rect">
              <a:avLst/>
            </a:prstGeom>
            <a:noFill/>
          </p:spPr>
          <p:txBody>
            <a:bodyPr wrap="square" rtlCol="0">
              <a:spAutoFit/>
            </a:bodyPr>
            <a:lstStyle/>
            <a:p>
              <a:pPr algn="ctr"/>
              <a:r>
                <a:rPr lang="en-US" b="1" dirty="0" smtClean="0">
                  <a:solidFill>
                    <a:schemeClr val="accent2">
                      <a:lumMod val="75000"/>
                    </a:schemeClr>
                  </a:solidFill>
                  <a:latin typeface="Bahnschrift Light SemiCondensed" panose="020B0502040204020203" pitchFamily="34" charset="0"/>
                </a:rPr>
                <a:t>1623 </a:t>
              </a:r>
              <a:r>
                <a:rPr lang="en-US" b="1" dirty="0">
                  <a:solidFill>
                    <a:schemeClr val="accent2">
                      <a:lumMod val="75000"/>
                    </a:schemeClr>
                  </a:solidFill>
                  <a:latin typeface="Bahnschrift Light SemiCondensed" panose="020B0502040204020203" pitchFamily="34" charset="0"/>
                </a:rPr>
                <a:t>bonds</a:t>
              </a:r>
              <a:br>
                <a:rPr lang="en-US" b="1" dirty="0">
                  <a:solidFill>
                    <a:schemeClr val="accent2">
                      <a:lumMod val="75000"/>
                    </a:schemeClr>
                  </a:solidFill>
                  <a:latin typeface="Bahnschrift Light SemiCondensed" panose="020B0502040204020203" pitchFamily="34" charset="0"/>
                </a:rPr>
              </a:br>
              <a:r>
                <a:rPr lang="en-US" b="1" dirty="0" err="1">
                  <a:solidFill>
                    <a:schemeClr val="accent2">
                      <a:lumMod val="75000"/>
                    </a:schemeClr>
                  </a:solidFill>
                  <a:latin typeface="Bahnschrift Light SemiCondensed" panose="020B0502040204020203" pitchFamily="34" charset="0"/>
                </a:rPr>
                <a:t>Rs</a:t>
              </a:r>
              <a:r>
                <a:rPr lang="en-US" b="1" dirty="0">
                  <a:solidFill>
                    <a:schemeClr val="accent2">
                      <a:lumMod val="75000"/>
                    </a:schemeClr>
                  </a:solidFill>
                  <a:latin typeface="Bahnschrift Light SemiCondensed" panose="020B0502040204020203" pitchFamily="34" charset="0"/>
                </a:rPr>
                <a:t> </a:t>
              </a:r>
              <a:r>
                <a:rPr lang="en-US" b="1" dirty="0" smtClean="0">
                  <a:solidFill>
                    <a:schemeClr val="accent2">
                      <a:lumMod val="75000"/>
                    </a:schemeClr>
                  </a:solidFill>
                  <a:latin typeface="Bahnschrift Light SemiCondensed" panose="020B0502040204020203" pitchFamily="34" charset="0"/>
                </a:rPr>
                <a:t>866.37 </a:t>
              </a:r>
              <a:r>
                <a:rPr lang="en-US" b="1" dirty="0" err="1">
                  <a:solidFill>
                    <a:schemeClr val="accent2">
                      <a:lumMod val="75000"/>
                    </a:schemeClr>
                  </a:solidFill>
                  <a:latin typeface="Bahnschrift Light SemiCondensed" panose="020B0502040204020203" pitchFamily="34" charset="0"/>
                </a:rPr>
                <a:t>cr</a:t>
              </a:r>
              <a:endParaRPr lang="en-IN" b="1" dirty="0">
                <a:solidFill>
                  <a:schemeClr val="accent2">
                    <a:lumMod val="75000"/>
                  </a:schemeClr>
                </a:solidFill>
                <a:latin typeface="Bahnschrift Light SemiCondensed" panose="020B0502040204020203" pitchFamily="34" charset="0"/>
              </a:endParaRPr>
            </a:p>
          </p:txBody>
        </p:sp>
        <p:sp>
          <p:nvSpPr>
            <p:cNvPr id="42" name="TextBox 41"/>
            <p:cNvSpPr txBox="1"/>
            <p:nvPr/>
          </p:nvSpPr>
          <p:spPr>
            <a:xfrm>
              <a:off x="2234958" y="5981151"/>
              <a:ext cx="2832083" cy="646331"/>
            </a:xfrm>
            <a:prstGeom prst="rect">
              <a:avLst/>
            </a:prstGeom>
            <a:noFill/>
          </p:spPr>
          <p:txBody>
            <a:bodyPr wrap="square" rtlCol="0">
              <a:spAutoFit/>
            </a:bodyPr>
            <a:lstStyle/>
            <a:p>
              <a:pPr algn="ctr"/>
              <a:r>
                <a:rPr lang="en-US" b="1" dirty="0" smtClean="0">
                  <a:solidFill>
                    <a:schemeClr val="accent2">
                      <a:lumMod val="75000"/>
                    </a:schemeClr>
                  </a:solidFill>
                  <a:latin typeface="Bahnschrift Light SemiCondensed" panose="020B0502040204020203" pitchFamily="34" charset="0"/>
                </a:rPr>
                <a:t>772 bonds</a:t>
              </a:r>
              <a:r>
                <a:rPr lang="en-US" b="1" dirty="0">
                  <a:solidFill>
                    <a:schemeClr val="accent2">
                      <a:lumMod val="75000"/>
                    </a:schemeClr>
                  </a:solidFill>
                  <a:latin typeface="Bahnschrift Light SemiCondensed" panose="020B0502040204020203" pitchFamily="34" charset="0"/>
                </a:rPr>
                <a:t/>
              </a:r>
              <a:br>
                <a:rPr lang="en-US" b="1" dirty="0">
                  <a:solidFill>
                    <a:schemeClr val="accent2">
                      <a:lumMod val="75000"/>
                    </a:schemeClr>
                  </a:solidFill>
                  <a:latin typeface="Bahnschrift Light SemiCondensed" panose="020B0502040204020203" pitchFamily="34" charset="0"/>
                </a:rPr>
              </a:br>
              <a:r>
                <a:rPr lang="en-US" b="1" dirty="0" err="1">
                  <a:solidFill>
                    <a:schemeClr val="accent2">
                      <a:lumMod val="75000"/>
                    </a:schemeClr>
                  </a:solidFill>
                  <a:latin typeface="Bahnschrift Light SemiCondensed" panose="020B0502040204020203" pitchFamily="34" charset="0"/>
                </a:rPr>
                <a:t>Rs</a:t>
              </a:r>
              <a:r>
                <a:rPr lang="en-US" b="1" dirty="0">
                  <a:solidFill>
                    <a:schemeClr val="accent2">
                      <a:lumMod val="75000"/>
                    </a:schemeClr>
                  </a:solidFill>
                  <a:latin typeface="Bahnschrift Light SemiCondensed" panose="020B0502040204020203" pitchFamily="34" charset="0"/>
                </a:rPr>
                <a:t> </a:t>
              </a:r>
              <a:r>
                <a:rPr lang="en-US" b="1" dirty="0" smtClean="0">
                  <a:solidFill>
                    <a:schemeClr val="accent2">
                      <a:lumMod val="75000"/>
                    </a:schemeClr>
                  </a:solidFill>
                  <a:latin typeface="Bahnschrift Light SemiCondensed" panose="020B0502040204020203" pitchFamily="34" charset="0"/>
                </a:rPr>
                <a:t>353.76 </a:t>
              </a:r>
              <a:r>
                <a:rPr lang="en-US" b="1" dirty="0" err="1">
                  <a:solidFill>
                    <a:schemeClr val="accent2">
                      <a:lumMod val="75000"/>
                    </a:schemeClr>
                  </a:solidFill>
                  <a:latin typeface="Bahnschrift Light SemiCondensed" panose="020B0502040204020203" pitchFamily="34" charset="0"/>
                </a:rPr>
                <a:t>cr</a:t>
              </a:r>
              <a:endParaRPr lang="en-IN" b="1" dirty="0">
                <a:solidFill>
                  <a:schemeClr val="accent2">
                    <a:lumMod val="75000"/>
                  </a:schemeClr>
                </a:solidFill>
                <a:latin typeface="Bahnschrift Light SemiCondensed" panose="020B0502040204020203" pitchFamily="34" charset="0"/>
              </a:endParaRPr>
            </a:p>
          </p:txBody>
        </p:sp>
      </p:grpSp>
      <p:sp>
        <p:nvSpPr>
          <p:cNvPr id="45" name="TextBox 44"/>
          <p:cNvSpPr txBox="1"/>
          <p:nvPr/>
        </p:nvSpPr>
        <p:spPr>
          <a:xfrm>
            <a:off x="8460637" y="3180546"/>
            <a:ext cx="2203875" cy="646331"/>
          </a:xfrm>
          <a:prstGeom prst="rect">
            <a:avLst/>
          </a:prstGeom>
          <a:noFill/>
        </p:spPr>
        <p:txBody>
          <a:bodyPr wrap="square" rtlCol="0">
            <a:spAutoFit/>
          </a:bodyPr>
          <a:lstStyle/>
          <a:p>
            <a:pPr algn="ctr"/>
            <a:r>
              <a:rPr lang="en-US" b="1" dirty="0" smtClean="0">
                <a:solidFill>
                  <a:srgbClr val="0070C0"/>
                </a:solidFill>
                <a:latin typeface="Bahnschrift Light SemiCondensed" panose="020B0502040204020203" pitchFamily="34" charset="0"/>
              </a:rPr>
              <a:t>1394 bonds</a:t>
            </a:r>
            <a:br>
              <a:rPr lang="en-US" b="1" dirty="0" smtClean="0">
                <a:solidFill>
                  <a:srgbClr val="0070C0"/>
                </a:solidFill>
                <a:latin typeface="Bahnschrift Light SemiCondensed" panose="020B0502040204020203" pitchFamily="34" charset="0"/>
              </a:rPr>
            </a:br>
            <a:r>
              <a:rPr lang="en-US" b="1" dirty="0" err="1" smtClean="0">
                <a:solidFill>
                  <a:srgbClr val="0070C0"/>
                </a:solidFill>
                <a:latin typeface="Bahnschrift Light SemiCondensed" panose="020B0502040204020203" pitchFamily="34" charset="0"/>
              </a:rPr>
              <a:t>Rs</a:t>
            </a:r>
            <a:r>
              <a:rPr lang="en-US" b="1" dirty="0" smtClean="0">
                <a:solidFill>
                  <a:srgbClr val="0070C0"/>
                </a:solidFill>
                <a:latin typeface="Bahnschrift Light SemiCondensed" panose="020B0502040204020203" pitchFamily="34" charset="0"/>
              </a:rPr>
              <a:t> 608.552 </a:t>
            </a:r>
            <a:r>
              <a:rPr lang="en-US" b="1" dirty="0" err="1" smtClean="0">
                <a:solidFill>
                  <a:srgbClr val="0070C0"/>
                </a:solidFill>
                <a:latin typeface="Bahnschrift Light SemiCondensed" panose="020B0502040204020203" pitchFamily="34" charset="0"/>
              </a:rPr>
              <a:t>cr</a:t>
            </a:r>
            <a:endParaRPr lang="en-IN" b="1" dirty="0">
              <a:solidFill>
                <a:srgbClr val="0070C0"/>
              </a:solidFill>
              <a:latin typeface="Bahnschrift Light SemiCondensed" panose="020B0502040204020203" pitchFamily="34" charset="0"/>
            </a:endParaRPr>
          </a:p>
        </p:txBody>
      </p:sp>
      <p:sp>
        <p:nvSpPr>
          <p:cNvPr id="46" name="TextBox 45"/>
          <p:cNvSpPr txBox="1"/>
          <p:nvPr/>
        </p:nvSpPr>
        <p:spPr>
          <a:xfrm>
            <a:off x="7358699" y="4160541"/>
            <a:ext cx="2203875" cy="646331"/>
          </a:xfrm>
          <a:prstGeom prst="rect">
            <a:avLst/>
          </a:prstGeom>
          <a:noFill/>
        </p:spPr>
        <p:txBody>
          <a:bodyPr wrap="square" rtlCol="0">
            <a:spAutoFit/>
          </a:bodyPr>
          <a:lstStyle/>
          <a:p>
            <a:pPr algn="ctr"/>
            <a:r>
              <a:rPr lang="en-US" b="1" dirty="0" smtClean="0">
                <a:solidFill>
                  <a:srgbClr val="0070C0"/>
                </a:solidFill>
                <a:latin typeface="Bahnschrift Light SemiCondensed" panose="020B0502040204020203" pitchFamily="34" charset="0"/>
              </a:rPr>
              <a:t>561 bonds</a:t>
            </a:r>
            <a:br>
              <a:rPr lang="en-US" b="1" dirty="0" smtClean="0">
                <a:solidFill>
                  <a:srgbClr val="0070C0"/>
                </a:solidFill>
                <a:latin typeface="Bahnschrift Light SemiCondensed" panose="020B0502040204020203" pitchFamily="34" charset="0"/>
              </a:rPr>
            </a:br>
            <a:r>
              <a:rPr lang="en-US" b="1" dirty="0" err="1" smtClean="0">
                <a:solidFill>
                  <a:srgbClr val="0070C0"/>
                </a:solidFill>
                <a:latin typeface="Bahnschrift Light SemiCondensed" panose="020B0502040204020203" pitchFamily="34" charset="0"/>
              </a:rPr>
              <a:t>Rs</a:t>
            </a:r>
            <a:r>
              <a:rPr lang="en-US" b="1" dirty="0" smtClean="0">
                <a:solidFill>
                  <a:srgbClr val="0070C0"/>
                </a:solidFill>
                <a:latin typeface="Bahnschrift Light SemiCondensed" panose="020B0502040204020203" pitchFamily="34" charset="0"/>
              </a:rPr>
              <a:t> 313.50 </a:t>
            </a:r>
            <a:r>
              <a:rPr lang="en-US" b="1" dirty="0" err="1" smtClean="0">
                <a:solidFill>
                  <a:srgbClr val="0070C0"/>
                </a:solidFill>
                <a:latin typeface="Bahnschrift Light SemiCondensed" panose="020B0502040204020203" pitchFamily="34" charset="0"/>
              </a:rPr>
              <a:t>cr</a:t>
            </a:r>
            <a:endParaRPr lang="en-IN" b="1" dirty="0">
              <a:solidFill>
                <a:srgbClr val="0070C0"/>
              </a:solidFill>
              <a:latin typeface="Bahnschrift Light SemiCondensed" panose="020B0502040204020203" pitchFamily="34" charset="0"/>
            </a:endParaRPr>
          </a:p>
        </p:txBody>
      </p:sp>
      <p:sp>
        <p:nvSpPr>
          <p:cNvPr id="47" name="TextBox 46"/>
          <p:cNvSpPr txBox="1"/>
          <p:nvPr/>
        </p:nvSpPr>
        <p:spPr>
          <a:xfrm>
            <a:off x="8514558" y="5089260"/>
            <a:ext cx="2203875" cy="646331"/>
          </a:xfrm>
          <a:prstGeom prst="rect">
            <a:avLst/>
          </a:prstGeom>
          <a:noFill/>
        </p:spPr>
        <p:txBody>
          <a:bodyPr wrap="square" rtlCol="0">
            <a:spAutoFit/>
          </a:bodyPr>
          <a:lstStyle/>
          <a:p>
            <a:pPr algn="ctr"/>
            <a:r>
              <a:rPr lang="en-US" b="1" dirty="0" smtClean="0">
                <a:solidFill>
                  <a:srgbClr val="0070C0"/>
                </a:solidFill>
                <a:latin typeface="Bahnschrift Light SemiCondensed" panose="020B0502040204020203" pitchFamily="34" charset="0"/>
              </a:rPr>
              <a:t>813 bonds</a:t>
            </a:r>
            <a:br>
              <a:rPr lang="en-US" b="1" dirty="0" smtClean="0">
                <a:solidFill>
                  <a:srgbClr val="0070C0"/>
                </a:solidFill>
                <a:latin typeface="Bahnschrift Light SemiCondensed" panose="020B0502040204020203" pitchFamily="34" charset="0"/>
              </a:rPr>
            </a:br>
            <a:r>
              <a:rPr lang="en-US" b="1" dirty="0" err="1" smtClean="0">
                <a:solidFill>
                  <a:srgbClr val="0070C0"/>
                </a:solidFill>
                <a:latin typeface="Bahnschrift Light SemiCondensed" panose="020B0502040204020203" pitchFamily="34" charset="0"/>
              </a:rPr>
              <a:t>Rs</a:t>
            </a:r>
            <a:r>
              <a:rPr lang="en-US" b="1" dirty="0" smtClean="0">
                <a:solidFill>
                  <a:srgbClr val="0070C0"/>
                </a:solidFill>
                <a:latin typeface="Bahnschrift Light SemiCondensed" panose="020B0502040204020203" pitchFamily="34" charset="0"/>
              </a:rPr>
              <a:t> 257.244 </a:t>
            </a:r>
            <a:r>
              <a:rPr lang="en-US" b="1" dirty="0" err="1" smtClean="0">
                <a:solidFill>
                  <a:srgbClr val="0070C0"/>
                </a:solidFill>
                <a:latin typeface="Bahnschrift Light SemiCondensed" panose="020B0502040204020203" pitchFamily="34" charset="0"/>
              </a:rPr>
              <a:t>cr</a:t>
            </a:r>
            <a:endParaRPr lang="en-IN" b="1" dirty="0">
              <a:solidFill>
                <a:srgbClr val="0070C0"/>
              </a:solidFill>
              <a:latin typeface="Bahnschrift Light SemiCondensed" panose="020B0502040204020203" pitchFamily="34" charset="0"/>
            </a:endParaRPr>
          </a:p>
        </p:txBody>
      </p:sp>
      <p:sp>
        <p:nvSpPr>
          <p:cNvPr id="48" name="TextBox 47"/>
          <p:cNvSpPr txBox="1"/>
          <p:nvPr/>
        </p:nvSpPr>
        <p:spPr>
          <a:xfrm>
            <a:off x="7220295" y="5883447"/>
            <a:ext cx="2203875" cy="646331"/>
          </a:xfrm>
          <a:prstGeom prst="rect">
            <a:avLst/>
          </a:prstGeom>
          <a:noFill/>
        </p:spPr>
        <p:txBody>
          <a:bodyPr wrap="square" rtlCol="0">
            <a:spAutoFit/>
          </a:bodyPr>
          <a:lstStyle/>
          <a:p>
            <a:pPr algn="ctr"/>
            <a:r>
              <a:rPr lang="en-US" b="1" dirty="0" smtClean="0">
                <a:solidFill>
                  <a:srgbClr val="0070C0"/>
                </a:solidFill>
                <a:latin typeface="Bahnschrift Light SemiCondensed" panose="020B0502040204020203" pitchFamily="34" charset="0"/>
              </a:rPr>
              <a:t>553 bonds</a:t>
            </a:r>
            <a:br>
              <a:rPr lang="en-US" b="1" dirty="0" smtClean="0">
                <a:solidFill>
                  <a:srgbClr val="0070C0"/>
                </a:solidFill>
                <a:latin typeface="Bahnschrift Light SemiCondensed" panose="020B0502040204020203" pitchFamily="34" charset="0"/>
              </a:rPr>
            </a:br>
            <a:r>
              <a:rPr lang="en-US" b="1" dirty="0" err="1" smtClean="0">
                <a:solidFill>
                  <a:srgbClr val="0070C0"/>
                </a:solidFill>
                <a:latin typeface="Bahnschrift Light SemiCondensed" panose="020B0502040204020203" pitchFamily="34" charset="0"/>
              </a:rPr>
              <a:t>Rs</a:t>
            </a:r>
            <a:r>
              <a:rPr lang="en-US" b="1" dirty="0" smtClean="0">
                <a:solidFill>
                  <a:srgbClr val="0070C0"/>
                </a:solidFill>
                <a:latin typeface="Bahnschrift Light SemiCondensed" panose="020B0502040204020203" pitchFamily="34" charset="0"/>
              </a:rPr>
              <a:t> 151.132 </a:t>
            </a:r>
            <a:r>
              <a:rPr lang="en-US" b="1" dirty="0" err="1" smtClean="0">
                <a:solidFill>
                  <a:srgbClr val="0070C0"/>
                </a:solidFill>
                <a:latin typeface="Bahnschrift Light SemiCondensed" panose="020B0502040204020203" pitchFamily="34" charset="0"/>
              </a:rPr>
              <a:t>cr</a:t>
            </a:r>
            <a:endParaRPr lang="en-IN" b="1" dirty="0">
              <a:solidFill>
                <a:srgbClr val="0070C0"/>
              </a:solidFill>
              <a:latin typeface="Bahnschrift Light SemiCondensed" panose="020B0502040204020203" pitchFamily="34" charset="0"/>
            </a:endParaRPr>
          </a:p>
        </p:txBody>
      </p:sp>
      <p:sp>
        <p:nvSpPr>
          <p:cNvPr id="2" name="Oval 1"/>
          <p:cNvSpPr/>
          <p:nvPr/>
        </p:nvSpPr>
        <p:spPr>
          <a:xfrm>
            <a:off x="8667852" y="1976469"/>
            <a:ext cx="3455647" cy="1115260"/>
          </a:xfrm>
          <a:prstGeom prst="ellipse">
            <a:avLst/>
          </a:prstGeom>
          <a:solidFill>
            <a:srgbClr val="B9F9E8"/>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42"/>
          <p:cNvGrpSpPr/>
          <p:nvPr/>
        </p:nvGrpSpPr>
        <p:grpSpPr>
          <a:xfrm>
            <a:off x="8610987" y="2157396"/>
            <a:ext cx="3438193" cy="646331"/>
            <a:chOff x="8528133" y="2065411"/>
            <a:chExt cx="3438193" cy="646331"/>
          </a:xfrm>
        </p:grpSpPr>
        <p:sp>
          <p:nvSpPr>
            <p:cNvPr id="49" name="TextBox 48"/>
            <p:cNvSpPr txBox="1"/>
            <p:nvPr/>
          </p:nvSpPr>
          <p:spPr>
            <a:xfrm>
              <a:off x="10309801" y="2182322"/>
              <a:ext cx="1656525" cy="461665"/>
            </a:xfrm>
            <a:prstGeom prst="rect">
              <a:avLst/>
            </a:prstGeom>
            <a:noFill/>
          </p:spPr>
          <p:txBody>
            <a:bodyPr wrap="square" rtlCol="0">
              <a:spAutoFit/>
            </a:bodyPr>
            <a:lstStyle/>
            <a:p>
              <a:r>
                <a:rPr lang="en-US" sz="2400" b="1" dirty="0">
                  <a:latin typeface="Bahnschrift Light SemiCondensed" panose="020B0502040204020203" pitchFamily="34" charset="0"/>
                </a:rPr>
                <a:t>1</a:t>
              </a:r>
              <a:r>
                <a:rPr lang="en-US" sz="2400" b="1" dirty="0" smtClean="0">
                  <a:latin typeface="Bahnschrift Light SemiCondensed" panose="020B0502040204020203" pitchFamily="34" charset="0"/>
                </a:rPr>
                <a:t>. New Delhi</a:t>
              </a:r>
              <a:endParaRPr lang="en-IN" sz="2400" b="1" dirty="0">
                <a:latin typeface="Bahnschrift Light SemiCondensed" panose="020B0502040204020203" pitchFamily="34" charset="0"/>
              </a:endParaRPr>
            </a:p>
          </p:txBody>
        </p:sp>
        <p:sp>
          <p:nvSpPr>
            <p:cNvPr id="50" name="TextBox 49"/>
            <p:cNvSpPr txBox="1"/>
            <p:nvPr/>
          </p:nvSpPr>
          <p:spPr>
            <a:xfrm>
              <a:off x="8528133" y="2065411"/>
              <a:ext cx="2203875" cy="646331"/>
            </a:xfrm>
            <a:prstGeom prst="rect">
              <a:avLst/>
            </a:prstGeom>
            <a:noFill/>
          </p:spPr>
          <p:txBody>
            <a:bodyPr wrap="square" rtlCol="0">
              <a:spAutoFit/>
            </a:bodyPr>
            <a:lstStyle/>
            <a:p>
              <a:pPr algn="ctr"/>
              <a:r>
                <a:rPr lang="en-US" b="1" dirty="0" smtClean="0">
                  <a:solidFill>
                    <a:srgbClr val="0070C0"/>
                  </a:solidFill>
                  <a:latin typeface="Bahnschrift Light SemiCondensed" panose="020B0502040204020203" pitchFamily="34" charset="0"/>
                </a:rPr>
                <a:t>9108 bonds</a:t>
              </a:r>
              <a:br>
                <a:rPr lang="en-US" b="1" dirty="0" smtClean="0">
                  <a:solidFill>
                    <a:srgbClr val="0070C0"/>
                  </a:solidFill>
                  <a:latin typeface="Bahnschrift Light SemiCondensed" panose="020B0502040204020203" pitchFamily="34" charset="0"/>
                </a:rPr>
              </a:br>
              <a:r>
                <a:rPr lang="en-US" b="1" dirty="0" err="1" smtClean="0">
                  <a:solidFill>
                    <a:srgbClr val="0070C0"/>
                  </a:solidFill>
                  <a:latin typeface="Bahnschrift Light SemiCondensed" panose="020B0502040204020203" pitchFamily="34" charset="0"/>
                </a:rPr>
                <a:t>Rs</a:t>
              </a:r>
              <a:r>
                <a:rPr lang="en-US" b="1" dirty="0" smtClean="0">
                  <a:solidFill>
                    <a:srgbClr val="0070C0"/>
                  </a:solidFill>
                  <a:latin typeface="Bahnschrift Light SemiCondensed" panose="020B0502040204020203" pitchFamily="34" charset="0"/>
                </a:rPr>
                <a:t> 5013.52 </a:t>
              </a:r>
              <a:r>
                <a:rPr lang="en-US" b="1" dirty="0" err="1" smtClean="0">
                  <a:solidFill>
                    <a:srgbClr val="0070C0"/>
                  </a:solidFill>
                  <a:latin typeface="Bahnschrift Light SemiCondensed" panose="020B0502040204020203" pitchFamily="34" charset="0"/>
                </a:rPr>
                <a:t>cr</a:t>
              </a:r>
              <a:endParaRPr lang="en-IN" b="1" dirty="0">
                <a:solidFill>
                  <a:srgbClr val="0070C0"/>
                </a:solidFill>
                <a:latin typeface="Bahnschrift Light SemiCondensed" panose="020B0502040204020203" pitchFamily="34" charset="0"/>
              </a:endParaRPr>
            </a:p>
          </p:txBody>
        </p: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240" y="93731"/>
            <a:ext cx="1226738" cy="591982"/>
          </a:xfrm>
          <a:prstGeom prst="rect">
            <a:avLst/>
          </a:prstGeom>
        </p:spPr>
      </p:pic>
      <p:pic>
        <p:nvPicPr>
          <p:cNvPr id="40" name="Picture 39" descr="https://adrindia.org/sites/all/themes/bootstrap_subtheme/images/logo-myne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8773" y="30637"/>
            <a:ext cx="2276153"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67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87857" y="204369"/>
            <a:ext cx="7798525" cy="1077218"/>
          </a:xfrm>
          <a:prstGeom prst="rect">
            <a:avLst/>
          </a:prstGeom>
          <a:noFill/>
        </p:spPr>
        <p:txBody>
          <a:bodyPr wrap="square" rtlCol="0">
            <a:spAutoFit/>
          </a:bodyPr>
          <a:lstStyle/>
          <a:p>
            <a:pPr algn="ctr"/>
            <a:r>
              <a:rPr lang="en-IN" sz="3200" b="1" dirty="0">
                <a:solidFill>
                  <a:schemeClr val="accent5">
                    <a:lumMod val="75000"/>
                  </a:schemeClr>
                </a:solidFill>
                <a:latin typeface="Garamond" panose="02020404030301010803" pitchFamily="18" charset="0"/>
              </a:rPr>
              <a:t>Total donations </a:t>
            </a:r>
            <a:r>
              <a:rPr lang="en-IN" sz="2800" b="1" dirty="0">
                <a:solidFill>
                  <a:schemeClr val="accent5">
                    <a:lumMod val="75000"/>
                  </a:schemeClr>
                </a:solidFill>
                <a:latin typeface="Garamond" panose="02020404030301010803" pitchFamily="18" charset="0"/>
              </a:rPr>
              <a:t>via</a:t>
            </a:r>
            <a:r>
              <a:rPr lang="en-IN" sz="3200" b="1" dirty="0">
                <a:solidFill>
                  <a:schemeClr val="accent5">
                    <a:lumMod val="75000"/>
                  </a:schemeClr>
                </a:solidFill>
                <a:latin typeface="Garamond" panose="02020404030301010803" pitchFamily="18" charset="0"/>
              </a:rPr>
              <a:t> Electoral Bonds declared by Political Parties, FY 2019-20 </a:t>
            </a:r>
          </a:p>
        </p:txBody>
      </p:sp>
      <p:sp>
        <p:nvSpPr>
          <p:cNvPr id="12" name="TextBox 11"/>
          <p:cNvSpPr txBox="1"/>
          <p:nvPr/>
        </p:nvSpPr>
        <p:spPr>
          <a:xfrm>
            <a:off x="736419" y="1599615"/>
            <a:ext cx="4362994" cy="4708981"/>
          </a:xfrm>
          <a:prstGeom prst="rect">
            <a:avLst/>
          </a:prstGeom>
          <a:solidFill>
            <a:schemeClr val="bg1">
              <a:lumMod val="95000"/>
            </a:schemeClr>
          </a:solidFill>
        </p:spPr>
        <p:txBody>
          <a:bodyPr wrap="square" rtlCol="0">
            <a:spAutoFit/>
          </a:bodyPr>
          <a:lstStyle/>
          <a:p>
            <a:endParaRPr lang="en-IN" dirty="0">
              <a:latin typeface="Bahnschrift Light SemiCondensed" panose="020B0502040204020203" pitchFamily="34" charset="0"/>
            </a:endParaRPr>
          </a:p>
          <a:p>
            <a:pPr algn="ctr"/>
            <a:r>
              <a:rPr lang="en-IN" sz="2400" b="1" dirty="0" err="1">
                <a:solidFill>
                  <a:srgbClr val="002060"/>
                </a:solidFill>
                <a:latin typeface="Garamond" panose="02020404030301010803" pitchFamily="18" charset="0"/>
              </a:rPr>
              <a:t>Rs</a:t>
            </a:r>
            <a:r>
              <a:rPr lang="en-IN" sz="2400" b="1" dirty="0">
                <a:solidFill>
                  <a:srgbClr val="002060"/>
                </a:solidFill>
                <a:latin typeface="Garamond" panose="02020404030301010803" pitchFamily="18" charset="0"/>
              </a:rPr>
              <a:t> 3441.324 </a:t>
            </a:r>
            <a:r>
              <a:rPr lang="en-IN" sz="2400" b="1" dirty="0" err="1">
                <a:solidFill>
                  <a:srgbClr val="002060"/>
                </a:solidFill>
                <a:latin typeface="Garamond" panose="02020404030301010803" pitchFamily="18" charset="0"/>
              </a:rPr>
              <a:t>cr</a:t>
            </a:r>
            <a:r>
              <a:rPr lang="en-IN" sz="2400" b="1" dirty="0">
                <a:solidFill>
                  <a:srgbClr val="002060"/>
                </a:solidFill>
                <a:latin typeface="Garamond" panose="02020404030301010803" pitchFamily="18" charset="0"/>
              </a:rPr>
              <a:t> </a:t>
            </a:r>
          </a:p>
          <a:p>
            <a:pPr algn="ctr"/>
            <a:r>
              <a:rPr lang="en-IN" b="1" dirty="0">
                <a:latin typeface="Garamond" panose="02020404030301010803" pitchFamily="18" charset="0"/>
              </a:rPr>
              <a:t>(total donations via electoral bonds declared by parties for FY 2019-20)</a:t>
            </a:r>
            <a:br>
              <a:rPr lang="en-IN" b="1" dirty="0">
                <a:latin typeface="Garamond" panose="02020404030301010803" pitchFamily="18" charset="0"/>
              </a:rPr>
            </a:br>
            <a:endParaRPr lang="en-IN" b="1" dirty="0">
              <a:latin typeface="Garamond" panose="02020404030301010803" pitchFamily="18" charset="0"/>
            </a:endParaRPr>
          </a:p>
          <a:p>
            <a:endParaRPr lang="en-IN" b="1" dirty="0">
              <a:latin typeface="Garamond" panose="02020404030301010803" pitchFamily="18" charset="0"/>
            </a:endParaRPr>
          </a:p>
          <a:p>
            <a:pPr algn="ctr"/>
            <a:r>
              <a:rPr lang="en-IN" b="1" dirty="0">
                <a:latin typeface="Garamond" panose="02020404030301010803" pitchFamily="18" charset="0"/>
              </a:rPr>
              <a:t>4 National Parties – BJP, INC, NCP &amp; AITC – declared donations worth </a:t>
            </a:r>
            <a:r>
              <a:rPr lang="en-IN" sz="2400" b="1" dirty="0" err="1">
                <a:solidFill>
                  <a:srgbClr val="002060"/>
                </a:solidFill>
                <a:latin typeface="Garamond" panose="02020404030301010803" pitchFamily="18" charset="0"/>
              </a:rPr>
              <a:t>Rs</a:t>
            </a:r>
            <a:r>
              <a:rPr lang="en-IN" sz="2400" b="1" dirty="0">
                <a:solidFill>
                  <a:srgbClr val="002060"/>
                </a:solidFill>
                <a:latin typeface="Garamond" panose="02020404030301010803" pitchFamily="18" charset="0"/>
              </a:rPr>
              <a:t> 2993.826 </a:t>
            </a:r>
            <a:r>
              <a:rPr lang="en-IN" sz="2400" b="1" dirty="0" err="1">
                <a:solidFill>
                  <a:srgbClr val="002060"/>
                </a:solidFill>
                <a:latin typeface="Garamond" panose="02020404030301010803" pitchFamily="18" charset="0"/>
              </a:rPr>
              <a:t>cr</a:t>
            </a:r>
            <a:r>
              <a:rPr lang="en-IN" sz="2400" b="1" dirty="0">
                <a:solidFill>
                  <a:srgbClr val="002060"/>
                </a:solidFill>
                <a:latin typeface="Garamond" panose="02020404030301010803" pitchFamily="18" charset="0"/>
              </a:rPr>
              <a:t> </a:t>
            </a:r>
            <a:r>
              <a:rPr lang="en-IN" b="1" dirty="0">
                <a:latin typeface="Garamond" panose="02020404030301010803" pitchFamily="18" charset="0"/>
              </a:rPr>
              <a:t>via electoral bonds</a:t>
            </a:r>
            <a:br>
              <a:rPr lang="en-IN" b="1" dirty="0">
                <a:latin typeface="Garamond" panose="02020404030301010803" pitchFamily="18" charset="0"/>
              </a:rPr>
            </a:br>
            <a:endParaRPr lang="en-IN" b="1" dirty="0">
              <a:latin typeface="Garamond" panose="02020404030301010803" pitchFamily="18" charset="0"/>
            </a:endParaRPr>
          </a:p>
          <a:p>
            <a:endParaRPr lang="en-IN" b="1" dirty="0">
              <a:latin typeface="Garamond" panose="02020404030301010803" pitchFamily="18" charset="0"/>
            </a:endParaRPr>
          </a:p>
          <a:p>
            <a:pPr algn="ctr"/>
            <a:r>
              <a:rPr lang="en-IN" b="1" dirty="0">
                <a:latin typeface="Garamond" panose="02020404030301010803" pitchFamily="18" charset="0"/>
              </a:rPr>
              <a:t>14 Regional Parties – TRS, YSR-C, BJD, DMK, SHS, AAP, JDU, SP, TDP, JDS, SAD, AIADMK, RJD&amp; JMM – declared </a:t>
            </a:r>
            <a:r>
              <a:rPr lang="en-IN" sz="2400" b="1" dirty="0" err="1">
                <a:solidFill>
                  <a:srgbClr val="002060"/>
                </a:solidFill>
                <a:latin typeface="Garamond" panose="02020404030301010803" pitchFamily="18" charset="0"/>
              </a:rPr>
              <a:t>Rs</a:t>
            </a:r>
            <a:r>
              <a:rPr lang="en-IN" sz="2400" b="1" dirty="0">
                <a:solidFill>
                  <a:srgbClr val="002060"/>
                </a:solidFill>
                <a:latin typeface="Garamond" panose="02020404030301010803" pitchFamily="18" charset="0"/>
              </a:rPr>
              <a:t> 447.498 </a:t>
            </a:r>
            <a:r>
              <a:rPr lang="en-IN" sz="2400" b="1" dirty="0" err="1">
                <a:solidFill>
                  <a:srgbClr val="002060"/>
                </a:solidFill>
                <a:latin typeface="Garamond" panose="02020404030301010803" pitchFamily="18" charset="0"/>
              </a:rPr>
              <a:t>cr</a:t>
            </a:r>
            <a:r>
              <a:rPr lang="en-IN" sz="2400" b="1" dirty="0">
                <a:solidFill>
                  <a:srgbClr val="002060"/>
                </a:solidFill>
                <a:latin typeface="Garamond" panose="02020404030301010803" pitchFamily="18" charset="0"/>
              </a:rPr>
              <a:t> </a:t>
            </a:r>
            <a:r>
              <a:rPr lang="en-IN" b="1" dirty="0">
                <a:latin typeface="Garamond" panose="02020404030301010803" pitchFamily="18" charset="0"/>
              </a:rPr>
              <a:t>via electoral bonds</a:t>
            </a:r>
          </a:p>
        </p:txBody>
      </p:sp>
      <p:sp>
        <p:nvSpPr>
          <p:cNvPr id="13" name="TextBox 12"/>
          <p:cNvSpPr txBox="1"/>
          <p:nvPr/>
        </p:nvSpPr>
        <p:spPr>
          <a:xfrm>
            <a:off x="6605452" y="3588554"/>
            <a:ext cx="4244943" cy="2123658"/>
          </a:xfrm>
          <a:prstGeom prst="rect">
            <a:avLst/>
          </a:prstGeom>
          <a:solidFill>
            <a:srgbClr val="BCEEB0"/>
          </a:solidFill>
        </p:spPr>
        <p:txBody>
          <a:bodyPr wrap="square" rtlCol="0">
            <a:spAutoFit/>
          </a:bodyPr>
          <a:lstStyle/>
          <a:p>
            <a:endParaRPr lang="en-IN" dirty="0">
              <a:latin typeface="Bahnschrift Light SemiCondensed" panose="020B0502040204020203" pitchFamily="34" charset="0"/>
            </a:endParaRPr>
          </a:p>
          <a:p>
            <a:pPr algn="ctr"/>
            <a:r>
              <a:rPr lang="en-IN" sz="2400" b="1" dirty="0" err="1">
                <a:solidFill>
                  <a:srgbClr val="C00000"/>
                </a:solidFill>
                <a:latin typeface="Garamond" panose="02020404030301010803" pitchFamily="18" charset="0"/>
              </a:rPr>
              <a:t>Rs</a:t>
            </a:r>
            <a:r>
              <a:rPr lang="en-IN" sz="2400" b="1" dirty="0">
                <a:solidFill>
                  <a:srgbClr val="C00000"/>
                </a:solidFill>
                <a:latin typeface="Garamond" panose="02020404030301010803" pitchFamily="18" charset="0"/>
              </a:rPr>
              <a:t> </a:t>
            </a:r>
            <a:r>
              <a:rPr lang="en-IN" sz="2400" b="1" dirty="0" smtClean="0">
                <a:solidFill>
                  <a:srgbClr val="C00000"/>
                </a:solidFill>
                <a:latin typeface="Garamond" panose="02020404030301010803" pitchFamily="18" charset="0"/>
              </a:rPr>
              <a:t>3429.5586 </a:t>
            </a:r>
            <a:r>
              <a:rPr lang="en-IN" sz="2400" b="1" dirty="0" err="1" smtClean="0">
                <a:solidFill>
                  <a:srgbClr val="C00000"/>
                </a:solidFill>
                <a:latin typeface="Garamond" panose="02020404030301010803" pitchFamily="18" charset="0"/>
              </a:rPr>
              <a:t>cr</a:t>
            </a:r>
            <a:r>
              <a:rPr lang="en-IN" sz="2400" b="1" dirty="0" smtClean="0">
                <a:solidFill>
                  <a:srgbClr val="C00000"/>
                </a:solidFill>
                <a:latin typeface="Garamond" panose="02020404030301010803" pitchFamily="18" charset="0"/>
              </a:rPr>
              <a:t> </a:t>
            </a:r>
            <a:endParaRPr lang="en-IN" sz="2400" b="1" dirty="0">
              <a:solidFill>
                <a:srgbClr val="C00000"/>
              </a:solidFill>
              <a:latin typeface="Garamond" panose="02020404030301010803" pitchFamily="18" charset="0"/>
            </a:endParaRPr>
          </a:p>
          <a:p>
            <a:pPr algn="ctr"/>
            <a:r>
              <a:rPr lang="en-IN" b="1" dirty="0">
                <a:latin typeface="Garamond" panose="02020404030301010803" pitchFamily="18" charset="0"/>
              </a:rPr>
              <a:t>(total electoral bonds redeemed by political parties during FY 2019-20, as per SBI)</a:t>
            </a:r>
            <a:br>
              <a:rPr lang="en-IN" b="1" dirty="0">
                <a:latin typeface="Garamond" panose="02020404030301010803" pitchFamily="18" charset="0"/>
              </a:rPr>
            </a:br>
            <a:endParaRPr lang="en-IN" b="1" dirty="0">
              <a:latin typeface="Garamond" panose="02020404030301010803" pitchFamily="18" charset="0"/>
            </a:endParaRPr>
          </a:p>
          <a:p>
            <a:endParaRPr lang="en-IN" b="1" dirty="0">
              <a:latin typeface="Bahnschrift Light SemiCondensed" panose="020B0502040204020203" pitchFamily="34" charset="0"/>
            </a:endParaRPr>
          </a:p>
        </p:txBody>
      </p:sp>
      <p:sp>
        <p:nvSpPr>
          <p:cNvPr id="14" name="TextBox 13"/>
          <p:cNvSpPr txBox="1"/>
          <p:nvPr/>
        </p:nvSpPr>
        <p:spPr>
          <a:xfrm>
            <a:off x="5913119" y="2165766"/>
            <a:ext cx="5473338" cy="830997"/>
          </a:xfrm>
          <a:prstGeom prst="rect">
            <a:avLst/>
          </a:prstGeom>
          <a:solidFill>
            <a:srgbClr val="F9C887"/>
          </a:solidFill>
        </p:spPr>
        <p:txBody>
          <a:bodyPr wrap="square" rtlCol="0">
            <a:spAutoFit/>
          </a:bodyPr>
          <a:lstStyle/>
          <a:p>
            <a:pPr algn="ctr"/>
            <a:r>
              <a:rPr lang="en-IN" sz="2400" dirty="0">
                <a:latin typeface="Garamond" panose="02020404030301010803" pitchFamily="18" charset="0"/>
              </a:rPr>
              <a:t>Period Covered: </a:t>
            </a:r>
            <a:r>
              <a:rPr lang="en-IN" sz="2400" b="1" dirty="0">
                <a:latin typeface="Garamond" panose="02020404030301010803" pitchFamily="18" charset="0"/>
              </a:rPr>
              <a:t>April 2019 to March 2020 </a:t>
            </a:r>
            <a:r>
              <a:rPr lang="en-IN" sz="2400" dirty="0">
                <a:latin typeface="Garamond" panose="02020404030301010803" pitchFamily="18" charset="0"/>
              </a:rPr>
              <a:t>(Phases IX – XIII)</a:t>
            </a:r>
          </a:p>
        </p:txBody>
      </p:sp>
      <p:cxnSp>
        <p:nvCxnSpPr>
          <p:cNvPr id="16" name="Straight Connector 15"/>
          <p:cNvCxnSpPr>
            <a:stCxn id="14" idx="2"/>
          </p:cNvCxnSpPr>
          <p:nvPr/>
        </p:nvCxnSpPr>
        <p:spPr>
          <a:xfrm flipH="1">
            <a:off x="8648700" y="2996763"/>
            <a:ext cx="1088" cy="591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50" y="130331"/>
            <a:ext cx="1226738" cy="591982"/>
          </a:xfrm>
          <a:prstGeom prst="rect">
            <a:avLst/>
          </a:prstGeom>
        </p:spPr>
      </p:pic>
      <p:pic>
        <p:nvPicPr>
          <p:cNvPr id="17"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172" y="-30451"/>
            <a:ext cx="258382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2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287" y="1465911"/>
            <a:ext cx="4008121" cy="4925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500" dirty="0">
                <a:solidFill>
                  <a:schemeClr val="tx1"/>
                </a:solidFill>
                <a:latin typeface="Garamond" panose="02020404030301010803" pitchFamily="18" charset="0"/>
              </a:rPr>
              <a:t>This petition, filed on 4</a:t>
            </a:r>
            <a:r>
              <a:rPr lang="en-US" sz="1500" baseline="30000" dirty="0">
                <a:solidFill>
                  <a:schemeClr val="tx1"/>
                </a:solidFill>
                <a:latin typeface="Garamond" panose="02020404030301010803" pitchFamily="18" charset="0"/>
              </a:rPr>
              <a:t>th</a:t>
            </a:r>
            <a:r>
              <a:rPr lang="en-US" sz="1500" dirty="0">
                <a:solidFill>
                  <a:schemeClr val="tx1"/>
                </a:solidFill>
                <a:latin typeface="Garamond" panose="02020404030301010803" pitchFamily="18" charset="0"/>
              </a:rPr>
              <a:t> Sept’17, challenges the Finance Act, 2017 which was enacted as a money bill which introduced the Electoral Bonds Scheme, 2018. </a:t>
            </a:r>
          </a:p>
          <a:p>
            <a:pPr marL="342900" indent="-342900" algn="ctr">
              <a:buFont typeface="+mj-lt"/>
              <a:buAutoNum type="arabicPeriod"/>
            </a:pPr>
            <a:endParaRPr lang="en-US" sz="1500" dirty="0">
              <a:solidFill>
                <a:schemeClr val="tx1"/>
              </a:solidFill>
              <a:latin typeface="Garamond" panose="02020404030301010803" pitchFamily="18" charset="0"/>
            </a:endParaRPr>
          </a:p>
          <a:p>
            <a:pPr marL="342900" indent="-342900">
              <a:buFont typeface="+mj-lt"/>
              <a:buAutoNum type="arabicPeriod"/>
            </a:pPr>
            <a:r>
              <a:rPr lang="en-US" sz="1500" dirty="0">
                <a:solidFill>
                  <a:schemeClr val="tx1"/>
                </a:solidFill>
                <a:latin typeface="Garamond" panose="02020404030301010803" pitchFamily="18" charset="0"/>
              </a:rPr>
              <a:t>On 5th March, 2019 ADR filed an application for stay against the sale/purchase of electoral bonds for </a:t>
            </a:r>
            <a:r>
              <a:rPr lang="en-US" sz="1500" dirty="0" err="1">
                <a:solidFill>
                  <a:schemeClr val="tx1"/>
                </a:solidFill>
                <a:latin typeface="Garamond" panose="02020404030301010803" pitchFamily="18" charset="0"/>
              </a:rPr>
              <a:t>Lok</a:t>
            </a:r>
            <a:r>
              <a:rPr lang="en-US" sz="1500" dirty="0">
                <a:solidFill>
                  <a:schemeClr val="tx1"/>
                </a:solidFill>
                <a:latin typeface="Garamond" panose="02020404030301010803" pitchFamily="18" charset="0"/>
              </a:rPr>
              <a:t> Sabha 2019 elections. </a:t>
            </a:r>
            <a:r>
              <a:rPr lang="en-US" sz="1500" b="1" dirty="0">
                <a:solidFill>
                  <a:schemeClr val="tx1"/>
                </a:solidFill>
                <a:latin typeface="Garamond" panose="02020404030301010803" pitchFamily="18" charset="0"/>
              </a:rPr>
              <a:t>ADR had contended that enormous amount of corporate funding would be received by political parties during the general elections</a:t>
            </a:r>
            <a:r>
              <a:rPr lang="en-US" sz="1500" dirty="0">
                <a:solidFill>
                  <a:schemeClr val="tx1"/>
                </a:solidFill>
                <a:latin typeface="Garamond" panose="02020404030301010803" pitchFamily="18" charset="0"/>
              </a:rPr>
              <a:t> and this would play a critical role in the elections</a:t>
            </a:r>
            <a:r>
              <a:rPr lang="en-US" sz="1500" dirty="0" smtClean="0">
                <a:solidFill>
                  <a:schemeClr val="tx1"/>
                </a:solidFill>
                <a:latin typeface="Garamond" panose="02020404030301010803" pitchFamily="18" charset="0"/>
              </a:rPr>
              <a:t>.</a:t>
            </a:r>
          </a:p>
          <a:p>
            <a:pPr marL="342900" indent="-342900">
              <a:buFont typeface="+mj-lt"/>
              <a:buAutoNum type="arabicPeriod"/>
            </a:pPr>
            <a:endParaRPr lang="en-US" sz="1500" dirty="0" smtClean="0">
              <a:solidFill>
                <a:schemeClr val="tx1"/>
              </a:solidFill>
              <a:latin typeface="Garamond" panose="02020404030301010803" pitchFamily="18" charset="0"/>
            </a:endParaRPr>
          </a:p>
          <a:p>
            <a:pPr marL="342900" indent="-342900">
              <a:buFont typeface="+mj-lt"/>
              <a:buAutoNum type="arabicPeriod"/>
            </a:pPr>
            <a:r>
              <a:rPr lang="en-US" sz="1500" dirty="0" smtClean="0">
                <a:solidFill>
                  <a:schemeClr val="tx1"/>
                </a:solidFill>
                <a:latin typeface="Garamond" panose="02020404030301010803" pitchFamily="18" charset="0"/>
              </a:rPr>
              <a:t>In </a:t>
            </a:r>
            <a:r>
              <a:rPr lang="en-US" sz="1500" dirty="0">
                <a:solidFill>
                  <a:schemeClr val="tx1"/>
                </a:solidFill>
                <a:latin typeface="Garamond" panose="02020404030301010803" pitchFamily="18" charset="0"/>
              </a:rPr>
              <a:t>response to ADR’s application, the SC in its </a:t>
            </a:r>
            <a:r>
              <a:rPr lang="en-US" sz="1500" dirty="0">
                <a:solidFill>
                  <a:schemeClr val="tx1"/>
                </a:solidFill>
                <a:latin typeface="Garamond" panose="02020404030301010803" pitchFamily="18" charset="0"/>
                <a:hlinkClick r:id="rId2"/>
              </a:rPr>
              <a:t>interim order</a:t>
            </a:r>
            <a:r>
              <a:rPr lang="en-US" sz="1500" dirty="0">
                <a:solidFill>
                  <a:schemeClr val="tx1"/>
                </a:solidFill>
                <a:latin typeface="Garamond" panose="02020404030301010803" pitchFamily="18" charset="0"/>
              </a:rPr>
              <a:t> dated 12th April, 2019 directed </a:t>
            </a:r>
            <a:r>
              <a:rPr lang="en-US" sz="1500" b="1" dirty="0">
                <a:solidFill>
                  <a:schemeClr val="tx1"/>
                </a:solidFill>
                <a:latin typeface="Garamond" panose="02020404030301010803" pitchFamily="18" charset="0"/>
              </a:rPr>
              <a:t>all political parties to submit details of donations received via Electoral Bonds to the ECI in a sealed cover </a:t>
            </a:r>
            <a:r>
              <a:rPr lang="en-US" sz="1500" dirty="0">
                <a:solidFill>
                  <a:schemeClr val="tx1"/>
                </a:solidFill>
                <a:latin typeface="Garamond" panose="02020404030301010803" pitchFamily="18" charset="0"/>
              </a:rPr>
              <a:t>on or before 30th May 2019.</a:t>
            </a:r>
          </a:p>
          <a:p>
            <a:pPr marL="342900" indent="-342900">
              <a:buFont typeface="+mj-lt"/>
              <a:buAutoNum type="arabicPeriod"/>
            </a:pPr>
            <a:endParaRPr lang="en-IN" sz="1600" dirty="0">
              <a:solidFill>
                <a:schemeClr val="tx1"/>
              </a:solidFill>
              <a:latin typeface="Garamond" panose="02020404030301010803" pitchFamily="18" charset="0"/>
            </a:endParaRPr>
          </a:p>
        </p:txBody>
      </p:sp>
      <p:sp>
        <p:nvSpPr>
          <p:cNvPr id="8" name="Title 1"/>
          <p:cNvSpPr>
            <a:spLocks noGrp="1"/>
          </p:cNvSpPr>
          <p:nvPr>
            <p:ph type="title"/>
          </p:nvPr>
        </p:nvSpPr>
        <p:spPr>
          <a:xfrm>
            <a:off x="2228348" y="70174"/>
            <a:ext cx="8216233" cy="1325563"/>
          </a:xfrm>
        </p:spPr>
        <p:txBody>
          <a:bodyPr>
            <a:normAutofit fontScale="90000"/>
          </a:bodyPr>
          <a:lstStyle/>
          <a:p>
            <a:pPr algn="ctr"/>
            <a:r>
              <a:rPr lang="en-US" sz="3200" b="1" dirty="0">
                <a:latin typeface="Garamond" panose="02020404030301010803" pitchFamily="18" charset="0"/>
              </a:rPr>
              <a:t> </a:t>
            </a:r>
            <a:r>
              <a:rPr lang="en-US" sz="3200" b="1" dirty="0">
                <a:solidFill>
                  <a:schemeClr val="accent5">
                    <a:lumMod val="75000"/>
                  </a:schemeClr>
                </a:solidFill>
                <a:latin typeface="Garamond" panose="02020404030301010803" pitchFamily="18" charset="0"/>
              </a:rPr>
              <a:t>ADR's petition challenging Finance Act, 2017; </a:t>
            </a:r>
            <a:br>
              <a:rPr lang="en-US" sz="3200" b="1" dirty="0">
                <a:solidFill>
                  <a:schemeClr val="accent5">
                    <a:lumMod val="75000"/>
                  </a:schemeClr>
                </a:solidFill>
                <a:latin typeface="Garamond" panose="02020404030301010803" pitchFamily="18" charset="0"/>
              </a:rPr>
            </a:br>
            <a:r>
              <a:rPr lang="en-US" sz="3200" b="1" dirty="0">
                <a:solidFill>
                  <a:schemeClr val="accent5">
                    <a:lumMod val="75000"/>
                  </a:schemeClr>
                </a:solidFill>
                <a:latin typeface="Garamond" panose="02020404030301010803" pitchFamily="18" charset="0"/>
              </a:rPr>
              <a:t>Electoral Bonds &amp; Removal of company's </a:t>
            </a:r>
            <a:br>
              <a:rPr lang="en-US" sz="3200" b="1" dirty="0">
                <a:solidFill>
                  <a:schemeClr val="accent5">
                    <a:lumMod val="75000"/>
                  </a:schemeClr>
                </a:solidFill>
                <a:latin typeface="Garamond" panose="02020404030301010803" pitchFamily="18" charset="0"/>
              </a:rPr>
            </a:br>
            <a:r>
              <a:rPr lang="en-US" sz="3200" b="1" dirty="0">
                <a:solidFill>
                  <a:schemeClr val="accent5">
                    <a:lumMod val="75000"/>
                  </a:schemeClr>
                </a:solidFill>
                <a:latin typeface="Garamond" panose="02020404030301010803" pitchFamily="18" charset="0"/>
              </a:rPr>
              <a:t>limit to donate</a:t>
            </a:r>
            <a:endParaRPr lang="en-IN" sz="3200" dirty="0">
              <a:solidFill>
                <a:schemeClr val="accent5">
                  <a:lumMod val="75000"/>
                </a:schemeClr>
              </a:solidFill>
              <a:latin typeface="Garamond" panose="02020404030301010803" pitchFamily="18" charset="0"/>
            </a:endParaRPr>
          </a:p>
        </p:txBody>
      </p:sp>
      <p:sp>
        <p:nvSpPr>
          <p:cNvPr id="9" name="Rectangle 8"/>
          <p:cNvSpPr/>
          <p:nvPr/>
        </p:nvSpPr>
        <p:spPr>
          <a:xfrm>
            <a:off x="4363037" y="1716207"/>
            <a:ext cx="4008121" cy="442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Garamond" panose="02020404030301010803" pitchFamily="18" charset="0"/>
              </a:rPr>
              <a:t>The </a:t>
            </a:r>
            <a:r>
              <a:rPr lang="en-US" sz="1600" b="1" dirty="0">
                <a:solidFill>
                  <a:schemeClr val="tx1"/>
                </a:solidFill>
                <a:latin typeface="Garamond" panose="02020404030301010803" pitchFamily="18" charset="0"/>
              </a:rPr>
              <a:t>aforesaid information was </a:t>
            </a:r>
            <a:r>
              <a:rPr lang="en-US" sz="1600" b="1" dirty="0" err="1">
                <a:solidFill>
                  <a:schemeClr val="tx1"/>
                </a:solidFill>
                <a:latin typeface="Garamond" panose="02020404030301010803" pitchFamily="18" charset="0"/>
              </a:rPr>
              <a:t>analysed</a:t>
            </a:r>
            <a:r>
              <a:rPr lang="en-US" sz="1600" b="1" dirty="0">
                <a:solidFill>
                  <a:schemeClr val="tx1"/>
                </a:solidFill>
                <a:latin typeface="Garamond" panose="02020404030301010803" pitchFamily="18" charset="0"/>
              </a:rPr>
              <a:t> by ADR, which raised several questions on the execution of the Scheme</a:t>
            </a:r>
            <a:r>
              <a:rPr lang="en-US" sz="1600" b="1" dirty="0" smtClean="0">
                <a:solidFill>
                  <a:schemeClr val="tx1"/>
                </a:solidFill>
                <a:latin typeface="Garamond" panose="02020404030301010803" pitchFamily="18" charset="0"/>
              </a:rPr>
              <a:t>.</a:t>
            </a:r>
            <a:br>
              <a:rPr lang="en-US" sz="1600" b="1" dirty="0" smtClean="0">
                <a:solidFill>
                  <a:schemeClr val="tx1"/>
                </a:solidFill>
                <a:latin typeface="Garamond" panose="02020404030301010803" pitchFamily="18" charset="0"/>
              </a:rPr>
            </a:br>
            <a:endParaRPr lang="en-US" sz="1600" b="1" dirty="0" smtClean="0">
              <a:solidFill>
                <a:schemeClr val="tx1"/>
              </a:solidFill>
              <a:latin typeface="Garamond" panose="02020404030301010803" pitchFamily="18" charset="0"/>
            </a:endParaRPr>
          </a:p>
          <a:p>
            <a:r>
              <a:rPr lang="en-US" sz="1600" dirty="0">
                <a:solidFill>
                  <a:schemeClr val="tx1"/>
                </a:solidFill>
                <a:latin typeface="Garamond" panose="02020404030301010803" pitchFamily="18" charset="0"/>
              </a:rPr>
              <a:t>ADR filed another application in the SC on </a:t>
            </a:r>
            <a:r>
              <a:rPr lang="en-US" sz="1600" b="1" dirty="0">
                <a:solidFill>
                  <a:schemeClr val="tx1"/>
                </a:solidFill>
                <a:latin typeface="Garamond" panose="02020404030301010803" pitchFamily="18" charset="0"/>
              </a:rPr>
              <a:t>29th November 2019 </a:t>
            </a:r>
            <a:r>
              <a:rPr lang="en-US" sz="1600" dirty="0">
                <a:solidFill>
                  <a:schemeClr val="tx1"/>
                </a:solidFill>
                <a:latin typeface="Garamond" panose="02020404030301010803" pitchFamily="18" charset="0"/>
              </a:rPr>
              <a:t>to bring on record certain vital documents which have surfaced recently and have a strong bearing on the instant case</a:t>
            </a:r>
            <a:r>
              <a:rPr lang="en-US" sz="1600" dirty="0" smtClean="0">
                <a:solidFill>
                  <a:schemeClr val="tx1"/>
                </a:solidFill>
                <a:latin typeface="Garamond" panose="02020404030301010803" pitchFamily="18" charset="0"/>
              </a:rPr>
              <a:t>.</a:t>
            </a:r>
            <a:br>
              <a:rPr lang="en-US" sz="1600" dirty="0" smtClean="0">
                <a:solidFill>
                  <a:schemeClr val="tx1"/>
                </a:solidFill>
                <a:latin typeface="Garamond" panose="02020404030301010803" pitchFamily="18" charset="0"/>
              </a:rPr>
            </a:br>
            <a:endParaRPr lang="en-US" sz="1600" dirty="0">
              <a:solidFill>
                <a:schemeClr val="tx1"/>
              </a:solidFill>
              <a:latin typeface="Garamond" panose="02020404030301010803" pitchFamily="18" charset="0"/>
            </a:endParaRPr>
          </a:p>
          <a:p>
            <a:r>
              <a:rPr lang="en-US" sz="1600" b="1" dirty="0">
                <a:solidFill>
                  <a:schemeClr val="tx1"/>
                </a:solidFill>
                <a:latin typeface="Garamond" panose="02020404030301010803" pitchFamily="18" charset="0"/>
              </a:rPr>
              <a:t>On 26</a:t>
            </a:r>
            <a:r>
              <a:rPr lang="en-US" sz="1600" b="1" baseline="30000" dirty="0">
                <a:solidFill>
                  <a:schemeClr val="tx1"/>
                </a:solidFill>
                <a:latin typeface="Garamond" panose="02020404030301010803" pitchFamily="18" charset="0"/>
              </a:rPr>
              <a:t>th</a:t>
            </a:r>
            <a:r>
              <a:rPr lang="en-US" sz="1600" b="1" dirty="0">
                <a:solidFill>
                  <a:schemeClr val="tx1"/>
                </a:solidFill>
                <a:latin typeface="Garamond" panose="02020404030301010803" pitchFamily="18" charset="0"/>
              </a:rPr>
              <a:t> October, 2020</a:t>
            </a:r>
            <a:r>
              <a:rPr lang="en-US" sz="1600" dirty="0">
                <a:solidFill>
                  <a:schemeClr val="tx1"/>
                </a:solidFill>
                <a:latin typeface="Garamond" panose="02020404030301010803" pitchFamily="18" charset="0"/>
              </a:rPr>
              <a:t> ADR and Common Cause filed a third application for an urgent listing of the petition before the Supreme Court of India before the Bihar Legislative Assembly Elections, 2020. </a:t>
            </a:r>
            <a:endParaRPr lang="en-US" sz="1600" dirty="0" smtClean="0">
              <a:solidFill>
                <a:schemeClr val="tx1"/>
              </a:solidFill>
              <a:latin typeface="Garamond" panose="02020404030301010803" pitchFamily="18" charset="0"/>
            </a:endParaRPr>
          </a:p>
          <a:p>
            <a:endParaRPr lang="en-IN" b="1" dirty="0">
              <a:solidFill>
                <a:schemeClr val="tx1"/>
              </a:solidFill>
              <a:latin typeface="Garamond" panose="02020404030301010803" pitchFamily="18" charset="0"/>
            </a:endParaRPr>
          </a:p>
        </p:txBody>
      </p:sp>
      <p:sp>
        <p:nvSpPr>
          <p:cNvPr id="11" name="Rectangle 10"/>
          <p:cNvSpPr/>
          <p:nvPr/>
        </p:nvSpPr>
        <p:spPr>
          <a:xfrm>
            <a:off x="8501787" y="1942567"/>
            <a:ext cx="3505160" cy="397177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0" i="0" dirty="0">
              <a:solidFill>
                <a:schemeClr val="tx1"/>
              </a:solidFill>
              <a:effectLst/>
              <a:latin typeface="Garamond" panose="02020404030301010803" pitchFamily="18" charset="0"/>
            </a:endParaRPr>
          </a:p>
          <a:p>
            <a:r>
              <a:rPr lang="en-US" sz="1500" b="1" i="0" dirty="0" smtClean="0">
                <a:solidFill>
                  <a:schemeClr val="tx1"/>
                </a:solidFill>
                <a:effectLst/>
                <a:latin typeface="Garamond" panose="02020404030301010803" pitchFamily="18" charset="0"/>
              </a:rPr>
              <a:t>On 9th March, 2021,</a:t>
            </a:r>
            <a:r>
              <a:rPr lang="en-US" sz="1500" b="0" i="0" dirty="0" smtClean="0">
                <a:solidFill>
                  <a:schemeClr val="tx1"/>
                </a:solidFill>
                <a:effectLst/>
                <a:latin typeface="Garamond" panose="02020404030301010803" pitchFamily="18" charset="0"/>
              </a:rPr>
              <a:t> ADR and Common Cause filed a fourth application for stay on any further purchase of Electoral Bonds before the upcoming state elections in West Bengal, Tamil Nadu, Kerala, Puducherry and Assam as it would further increase the illegal, illicit and anonymous political funding</a:t>
            </a:r>
            <a:r>
              <a:rPr lang="en-US" sz="1500" dirty="0" smtClean="0">
                <a:solidFill>
                  <a:schemeClr val="tx1"/>
                </a:solidFill>
                <a:latin typeface="Garamond" panose="02020404030301010803" pitchFamily="18" charset="0"/>
              </a:rPr>
              <a:t>. </a:t>
            </a:r>
          </a:p>
          <a:p>
            <a:endParaRPr lang="en-US" sz="1500" dirty="0" smtClean="0">
              <a:solidFill>
                <a:schemeClr val="tx1"/>
              </a:solidFill>
              <a:latin typeface="Garamond" panose="02020404030301010803" pitchFamily="18" charset="0"/>
            </a:endParaRPr>
          </a:p>
          <a:p>
            <a:r>
              <a:rPr lang="en-US" sz="1500" dirty="0">
                <a:solidFill>
                  <a:schemeClr val="tx1"/>
                </a:solidFill>
                <a:latin typeface="Garamond" panose="02020404030301010803" pitchFamily="18" charset="0"/>
              </a:rPr>
              <a:t>On </a:t>
            </a:r>
            <a:r>
              <a:rPr lang="en-US" sz="1500" b="1" dirty="0">
                <a:solidFill>
                  <a:schemeClr val="tx1"/>
                </a:solidFill>
                <a:latin typeface="Garamond" panose="02020404030301010803" pitchFamily="18" charset="0"/>
              </a:rPr>
              <a:t>23rd August, 2021</a:t>
            </a:r>
            <a:r>
              <a:rPr lang="en-US" sz="1500" dirty="0">
                <a:solidFill>
                  <a:schemeClr val="tx1"/>
                </a:solidFill>
                <a:latin typeface="Garamond" panose="02020404030301010803" pitchFamily="18" charset="0"/>
              </a:rPr>
              <a:t>, ADR and Common Cause filed fifth application for an urgent listing of the petition before the Supreme Court of India seeking a direction to the Centre not to open any further window for sale of electoral bonds</a:t>
            </a:r>
            <a:endParaRPr lang="en-US" sz="1500" dirty="0" smtClean="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2" y="70174"/>
            <a:ext cx="1226738" cy="591982"/>
          </a:xfrm>
          <a:prstGeom prst="rect">
            <a:avLst/>
          </a:prstGeom>
        </p:spPr>
      </p:pic>
      <p:pic>
        <p:nvPicPr>
          <p:cNvPr id="14" name="Picture 13"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2972" y="-44385"/>
            <a:ext cx="2279028" cy="697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40293" y="5975503"/>
            <a:ext cx="3856507" cy="830997"/>
          </a:xfrm>
          <a:prstGeom prst="rect">
            <a:avLst/>
          </a:prstGeom>
        </p:spPr>
        <p:txBody>
          <a:bodyPr wrap="square">
            <a:spAutoFit/>
          </a:bodyPr>
          <a:lstStyle/>
          <a:p>
            <a:r>
              <a:rPr lang="en-US" sz="1600" b="1" dirty="0">
                <a:latin typeface="Garamond" panose="02020404030301010803" pitchFamily="18" charset="0"/>
              </a:rPr>
              <a:t>Final Status: </a:t>
            </a:r>
            <a:r>
              <a:rPr lang="en-US" sz="1600" dirty="0">
                <a:latin typeface="Garamond" panose="02020404030301010803" pitchFamily="18" charset="0"/>
              </a:rPr>
              <a:t>SC declined to stay the operation of the Electoral Bonds Scheme. </a:t>
            </a:r>
          </a:p>
          <a:p>
            <a:r>
              <a:rPr lang="en-US" sz="1600" dirty="0">
                <a:latin typeface="Garamond" panose="02020404030301010803" pitchFamily="18" charset="0"/>
              </a:rPr>
              <a:t>Next hearing date: </a:t>
            </a:r>
            <a:r>
              <a:rPr lang="en-US" sz="1600" b="1" dirty="0">
                <a:latin typeface="Garamond" panose="02020404030301010803" pitchFamily="18" charset="0"/>
              </a:rPr>
              <a:t>To be decided</a:t>
            </a:r>
            <a:endParaRPr lang="en-IN" sz="1600" b="1" dirty="0">
              <a:latin typeface="Garamond" panose="02020404030301010803" pitchFamily="18" charset="0"/>
            </a:endParaRPr>
          </a:p>
        </p:txBody>
      </p:sp>
    </p:spTree>
    <p:extLst>
      <p:ext uri="{BB962C8B-B14F-4D97-AF65-F5344CB8AC3E}">
        <p14:creationId xmlns:p14="http://schemas.microsoft.com/office/powerpoint/2010/main" val="3356534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22"/>
            <a:ext cx="4567586" cy="6858000"/>
          </a:xfrm>
          <a:prstGeom prst="rect">
            <a:avLst/>
          </a:prstGeom>
          <a:solidFill>
            <a:srgbClr val="F4F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solidFill>
                <a:schemeClr val="accent5">
                  <a:lumMod val="50000"/>
                </a:schemeClr>
              </a:solidFill>
            </a:endParaRPr>
          </a:p>
          <a:p>
            <a:endParaRPr lang="en-IN" dirty="0"/>
          </a:p>
        </p:txBody>
      </p:sp>
      <p:sp>
        <p:nvSpPr>
          <p:cNvPr id="12" name="TextBox 11"/>
          <p:cNvSpPr txBox="1"/>
          <p:nvPr/>
        </p:nvSpPr>
        <p:spPr>
          <a:xfrm>
            <a:off x="236219" y="1394820"/>
            <a:ext cx="4127863" cy="2400657"/>
          </a:xfrm>
          <a:prstGeom prst="rect">
            <a:avLst/>
          </a:prstGeom>
          <a:solidFill>
            <a:schemeClr val="bg1">
              <a:lumMod val="95000"/>
            </a:schemeClr>
          </a:solidFill>
        </p:spPr>
        <p:txBody>
          <a:bodyPr wrap="square" rtlCol="0">
            <a:spAutoFit/>
          </a:bodyPr>
          <a:lstStyle/>
          <a:p>
            <a:pPr algn="ctr"/>
            <a:r>
              <a:rPr lang="en-IN" sz="3200" b="1" dirty="0">
                <a:solidFill>
                  <a:srgbClr val="002060"/>
                </a:solidFill>
                <a:latin typeface="Garamond" panose="02020404030301010803" pitchFamily="18" charset="0"/>
              </a:rPr>
              <a:t>69* </a:t>
            </a:r>
          </a:p>
          <a:p>
            <a:pPr algn="ctr"/>
            <a:r>
              <a:rPr lang="en-IN" b="1" dirty="0">
                <a:latin typeface="Garamond" panose="02020404030301010803" pitchFamily="18" charset="0"/>
              </a:rPr>
              <a:t>registered unrecognised parties</a:t>
            </a:r>
            <a:r>
              <a:rPr lang="en-IN" dirty="0">
                <a:latin typeface="Garamond" panose="02020404030301010803" pitchFamily="18" charset="0"/>
              </a:rPr>
              <a:t> that submitted details to ECI in sealed cover complying with SC’s interim order, the reqd. vote share details </a:t>
            </a:r>
            <a:r>
              <a:rPr lang="en-IN" dirty="0" smtClean="0">
                <a:latin typeface="Garamond" panose="02020404030301010803" pitchFamily="18" charset="0"/>
              </a:rPr>
              <a:t>of only </a:t>
            </a:r>
            <a:r>
              <a:rPr lang="en-IN" sz="2800" b="1" dirty="0">
                <a:solidFill>
                  <a:srgbClr val="002060"/>
                </a:solidFill>
                <a:latin typeface="Garamond" panose="02020404030301010803" pitchFamily="18" charset="0"/>
              </a:rPr>
              <a:t>43 parties</a:t>
            </a:r>
            <a:r>
              <a:rPr lang="en-IN" sz="2800" dirty="0">
                <a:solidFill>
                  <a:srgbClr val="002060"/>
                </a:solidFill>
                <a:latin typeface="Garamond" panose="02020404030301010803" pitchFamily="18" charset="0"/>
              </a:rPr>
              <a:t> </a:t>
            </a:r>
            <a:r>
              <a:rPr lang="en-IN" dirty="0">
                <a:latin typeface="Garamond" panose="02020404030301010803" pitchFamily="18" charset="0"/>
              </a:rPr>
              <a:t>were available to assess their eligibility.</a:t>
            </a:r>
          </a:p>
          <a:p>
            <a:r>
              <a:rPr lang="en-IN" dirty="0">
                <a:latin typeface="Garamond" panose="02020404030301010803" pitchFamily="18" charset="0"/>
              </a:rPr>
              <a:t>	</a:t>
            </a:r>
          </a:p>
        </p:txBody>
      </p:sp>
      <p:sp>
        <p:nvSpPr>
          <p:cNvPr id="18" name="Rectangle 17"/>
          <p:cNvSpPr/>
          <p:nvPr/>
        </p:nvSpPr>
        <p:spPr>
          <a:xfrm>
            <a:off x="288943" y="4129908"/>
            <a:ext cx="4075139" cy="2523768"/>
          </a:xfrm>
          <a:prstGeom prst="rect">
            <a:avLst/>
          </a:prstGeom>
          <a:solidFill>
            <a:schemeClr val="bg1">
              <a:lumMod val="95000"/>
            </a:schemeClr>
          </a:solidFill>
        </p:spPr>
        <p:txBody>
          <a:bodyPr wrap="square">
            <a:spAutoFit/>
          </a:bodyPr>
          <a:lstStyle/>
          <a:p>
            <a:pPr algn="ctr"/>
            <a:r>
              <a:rPr lang="en-IN" sz="3200" b="1"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10</a:t>
            </a:r>
            <a:r>
              <a:rPr lang="en-IN" b="1" dirty="0">
                <a:latin typeface="Garamond" panose="02020404030301010803" pitchFamily="18" charset="0"/>
                <a:ea typeface="Calibri" panose="020F0502020204030204" pitchFamily="34" charset="0"/>
                <a:cs typeface="Times New Roman" panose="02020603050405020304" pitchFamily="18" charset="0"/>
              </a:rPr>
              <a:t> </a:t>
            </a:r>
          </a:p>
          <a:p>
            <a:pPr algn="ctr"/>
            <a:r>
              <a:rPr lang="en-IN" b="1" dirty="0">
                <a:latin typeface="Garamond" panose="02020404030301010803" pitchFamily="18" charset="0"/>
                <a:ea typeface="Calibri" panose="020F0502020204030204" pitchFamily="34" charset="0"/>
                <a:cs typeface="Times New Roman" panose="02020603050405020304" pitchFamily="18" charset="0"/>
              </a:rPr>
              <a:t>Reg. Unrecognised parties </a:t>
            </a:r>
            <a:r>
              <a:rPr lang="en-IN" dirty="0">
                <a:latin typeface="Garamond" panose="02020404030301010803" pitchFamily="18" charset="0"/>
              </a:rPr>
              <a:t>that submitted their details in sealed cover to the ECI were </a:t>
            </a:r>
            <a:r>
              <a:rPr lang="en-IN" b="1" dirty="0">
                <a:latin typeface="Garamond" panose="02020404030301010803" pitchFamily="18" charset="0"/>
              </a:rPr>
              <a:t>registered in March and April 2019</a:t>
            </a:r>
            <a:r>
              <a:rPr lang="en-IN" dirty="0">
                <a:latin typeface="Garamond" panose="02020404030301010803" pitchFamily="18" charset="0"/>
              </a:rPr>
              <a:t>. </a:t>
            </a:r>
            <a:r>
              <a:rPr lang="en-IN" b="1" dirty="0">
                <a:latin typeface="Garamond" panose="02020404030301010803" pitchFamily="18" charset="0"/>
              </a:rPr>
              <a:t>None of these had contested any elections before the 2019 General Elections</a:t>
            </a:r>
            <a:r>
              <a:rPr lang="en-IN" dirty="0">
                <a:latin typeface="Garamond" panose="02020404030301010803" pitchFamily="18" charset="0"/>
              </a:rPr>
              <a:t>.</a:t>
            </a:r>
          </a:p>
          <a:p>
            <a:r>
              <a:rPr lang="en-IN" dirty="0">
                <a:latin typeface="Calibri" panose="020F0502020204030204" pitchFamily="34" charset="0"/>
                <a:ea typeface="Calibri" panose="020F0502020204030204" pitchFamily="34" charset="0"/>
                <a:cs typeface="Times New Roman" panose="02020603050405020304" pitchFamily="18" charset="0"/>
              </a:rPr>
              <a:t> </a:t>
            </a:r>
            <a:endParaRPr lang="en-IN" dirty="0"/>
          </a:p>
        </p:txBody>
      </p:sp>
      <p:sp>
        <p:nvSpPr>
          <p:cNvPr id="21" name="Rectangle 20"/>
          <p:cNvSpPr/>
          <p:nvPr/>
        </p:nvSpPr>
        <p:spPr>
          <a:xfrm>
            <a:off x="4567586" y="-1422"/>
            <a:ext cx="7776814" cy="6856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2" name="TextBox 21"/>
          <p:cNvSpPr txBox="1"/>
          <p:nvPr/>
        </p:nvSpPr>
        <p:spPr>
          <a:xfrm>
            <a:off x="3869923" y="178711"/>
            <a:ext cx="3839068" cy="584775"/>
          </a:xfrm>
          <a:prstGeom prst="rect">
            <a:avLst/>
          </a:prstGeom>
          <a:noFill/>
        </p:spPr>
        <p:txBody>
          <a:bodyPr wrap="square" rtlCol="0">
            <a:spAutoFit/>
          </a:bodyPr>
          <a:lstStyle/>
          <a:p>
            <a:r>
              <a:rPr lang="en-IN" sz="3200" b="1" dirty="0">
                <a:latin typeface="Garamond" panose="02020404030301010803" pitchFamily="18" charset="0"/>
              </a:rPr>
              <a:t>Problematic Areas</a:t>
            </a:r>
          </a:p>
        </p:txBody>
      </p:sp>
      <p:sp>
        <p:nvSpPr>
          <p:cNvPr id="23" name="TextBox 22"/>
          <p:cNvSpPr txBox="1"/>
          <p:nvPr/>
        </p:nvSpPr>
        <p:spPr>
          <a:xfrm>
            <a:off x="5089916" y="1215173"/>
            <a:ext cx="3448595" cy="1908215"/>
          </a:xfrm>
          <a:prstGeom prst="rect">
            <a:avLst/>
          </a:prstGeom>
          <a:solidFill>
            <a:srgbClr val="A9D18E"/>
          </a:solidFill>
        </p:spPr>
        <p:txBody>
          <a:bodyPr wrap="square" rtlCol="0">
            <a:spAutoFit/>
          </a:bodyPr>
          <a:lstStyle/>
          <a:p>
            <a:pPr algn="ctr"/>
            <a:r>
              <a:rPr lang="en-IN" sz="2800" dirty="0">
                <a:solidFill>
                  <a:srgbClr val="002060"/>
                </a:solidFill>
                <a:latin typeface="Garamond" panose="02020404030301010803" pitchFamily="18" charset="0"/>
              </a:rPr>
              <a:t>Only </a:t>
            </a:r>
            <a:r>
              <a:rPr lang="en-IN" sz="2800" b="1" dirty="0">
                <a:solidFill>
                  <a:srgbClr val="002060"/>
                </a:solidFill>
                <a:latin typeface="Garamond" panose="02020404030301010803" pitchFamily="18" charset="0"/>
              </a:rPr>
              <a:t>1 </a:t>
            </a:r>
            <a:r>
              <a:rPr lang="en-IN" b="1" dirty="0">
                <a:latin typeface="Garamond" panose="02020404030301010803" pitchFamily="18" charset="0"/>
              </a:rPr>
              <a:t>registered</a:t>
            </a:r>
            <a:r>
              <a:rPr lang="en-IN" dirty="0">
                <a:latin typeface="Garamond" panose="02020404030301010803" pitchFamily="18" charset="0"/>
              </a:rPr>
              <a:t> unrecognised party of the 43 parties analysed </a:t>
            </a:r>
            <a:r>
              <a:rPr lang="en-IN" b="1" dirty="0">
                <a:latin typeface="Garamond" panose="02020404030301010803" pitchFamily="18" charset="0"/>
              </a:rPr>
              <a:t>found eligible to receive electoral bonds</a:t>
            </a:r>
            <a:r>
              <a:rPr lang="en-IN" dirty="0">
                <a:latin typeface="Garamond" panose="02020404030301010803" pitchFamily="18" charset="0"/>
              </a:rPr>
              <a:t>, as per the Electoral Bond Scheme, 2018.</a:t>
            </a:r>
            <a:br>
              <a:rPr lang="en-IN" dirty="0">
                <a:latin typeface="Garamond" panose="02020404030301010803" pitchFamily="18" charset="0"/>
              </a:rPr>
            </a:br>
            <a:endParaRPr lang="en-IN" dirty="0">
              <a:latin typeface="Garamond" panose="02020404030301010803" pitchFamily="18" charset="0"/>
            </a:endParaRPr>
          </a:p>
        </p:txBody>
      </p:sp>
      <p:sp>
        <p:nvSpPr>
          <p:cNvPr id="24" name="TextBox 23"/>
          <p:cNvSpPr txBox="1"/>
          <p:nvPr/>
        </p:nvSpPr>
        <p:spPr>
          <a:xfrm>
            <a:off x="8538511" y="892327"/>
            <a:ext cx="2886892" cy="1508105"/>
          </a:xfrm>
          <a:prstGeom prst="rect">
            <a:avLst/>
          </a:prstGeom>
          <a:solidFill>
            <a:srgbClr val="F4F178"/>
          </a:solidFill>
        </p:spPr>
        <p:txBody>
          <a:bodyPr wrap="square" rtlCol="0">
            <a:spAutoFit/>
          </a:bodyPr>
          <a:lstStyle/>
          <a:p>
            <a:pPr lvl="0" algn="ctr"/>
            <a:r>
              <a:rPr lang="en-IN" dirty="0">
                <a:latin typeface="Garamond" panose="02020404030301010803" pitchFamily="18" charset="0"/>
              </a:rPr>
              <a:t>The vote share of the remaining </a:t>
            </a:r>
            <a:r>
              <a:rPr lang="en-IN" b="1" dirty="0">
                <a:latin typeface="Garamond" panose="02020404030301010803" pitchFamily="18" charset="0"/>
              </a:rPr>
              <a:t>42 parties </a:t>
            </a:r>
            <a:r>
              <a:rPr lang="en-IN" dirty="0">
                <a:latin typeface="Garamond" panose="02020404030301010803" pitchFamily="18" charset="0"/>
              </a:rPr>
              <a:t>range between </a:t>
            </a:r>
            <a:r>
              <a:rPr lang="en-IN" sz="2800" b="1" dirty="0">
                <a:solidFill>
                  <a:schemeClr val="accent5">
                    <a:lumMod val="50000"/>
                  </a:schemeClr>
                </a:solidFill>
                <a:latin typeface="Garamond" panose="02020404030301010803" pitchFamily="18" charset="0"/>
              </a:rPr>
              <a:t>0.86%</a:t>
            </a:r>
            <a:r>
              <a:rPr lang="en-IN" sz="2800" dirty="0">
                <a:solidFill>
                  <a:schemeClr val="accent5">
                    <a:lumMod val="50000"/>
                  </a:schemeClr>
                </a:solidFill>
                <a:latin typeface="Garamond" panose="02020404030301010803" pitchFamily="18" charset="0"/>
              </a:rPr>
              <a:t> </a:t>
            </a:r>
            <a:r>
              <a:rPr lang="en-IN" dirty="0">
                <a:latin typeface="Garamond" panose="02020404030301010803" pitchFamily="18" charset="0"/>
              </a:rPr>
              <a:t>and</a:t>
            </a:r>
            <a:r>
              <a:rPr lang="en-IN" sz="2800" dirty="0">
                <a:solidFill>
                  <a:schemeClr val="accent5">
                    <a:lumMod val="50000"/>
                  </a:schemeClr>
                </a:solidFill>
                <a:latin typeface="Garamond" panose="02020404030301010803" pitchFamily="18" charset="0"/>
              </a:rPr>
              <a:t> </a:t>
            </a:r>
            <a:r>
              <a:rPr lang="en-IN" sz="2800" b="1" dirty="0">
                <a:solidFill>
                  <a:schemeClr val="accent5">
                    <a:lumMod val="50000"/>
                  </a:schemeClr>
                </a:solidFill>
                <a:latin typeface="Garamond" panose="02020404030301010803" pitchFamily="18" charset="0"/>
              </a:rPr>
              <a:t>0.0003%</a:t>
            </a:r>
            <a:r>
              <a:rPr lang="en-IN" sz="2800" dirty="0">
                <a:solidFill>
                  <a:schemeClr val="accent5">
                    <a:lumMod val="50000"/>
                  </a:schemeClr>
                </a:solidFill>
                <a:latin typeface="Garamond" panose="02020404030301010803" pitchFamily="18" charset="0"/>
              </a:rPr>
              <a:t>.</a:t>
            </a:r>
            <a:endParaRPr lang="en-IN" dirty="0">
              <a:latin typeface="Garamond" panose="02020404030301010803" pitchFamily="18" charset="0"/>
            </a:endParaRPr>
          </a:p>
        </p:txBody>
      </p:sp>
      <p:sp>
        <p:nvSpPr>
          <p:cNvPr id="26" name="TextBox 25"/>
          <p:cNvSpPr txBox="1"/>
          <p:nvPr/>
        </p:nvSpPr>
        <p:spPr>
          <a:xfrm>
            <a:off x="22205" y="6559167"/>
            <a:ext cx="11534503" cy="615553"/>
          </a:xfrm>
          <a:prstGeom prst="rect">
            <a:avLst/>
          </a:prstGeom>
          <a:noFill/>
        </p:spPr>
        <p:txBody>
          <a:bodyPr wrap="square" rtlCol="0">
            <a:spAutoFit/>
          </a:bodyPr>
          <a:lstStyle/>
          <a:p>
            <a:r>
              <a:rPr lang="en-IN" sz="1600" i="1" dirty="0">
                <a:latin typeface="Garamond" panose="02020404030301010803" pitchFamily="18" charset="0"/>
              </a:rPr>
              <a:t>*After counting the repeated party names </a:t>
            </a:r>
            <a:r>
              <a:rPr lang="en-IN" sz="1600" b="1" i="1" dirty="0">
                <a:latin typeface="Garamond" panose="02020404030301010803" pitchFamily="18" charset="0"/>
              </a:rPr>
              <a:t>(</a:t>
            </a:r>
            <a:r>
              <a:rPr lang="en-IN" sz="1600" b="1" i="1" dirty="0" err="1">
                <a:latin typeface="Garamond" panose="02020404030301010803" pitchFamily="18" charset="0"/>
              </a:rPr>
              <a:t>Bharatiya</a:t>
            </a:r>
            <a:r>
              <a:rPr lang="en-IN" sz="1600" b="1" i="1" dirty="0">
                <a:latin typeface="Garamond" panose="02020404030301010803" pitchFamily="18" charset="0"/>
              </a:rPr>
              <a:t> </a:t>
            </a:r>
            <a:r>
              <a:rPr lang="en-IN" sz="1600" b="1" i="1" dirty="0" err="1">
                <a:latin typeface="Garamond" panose="02020404030301010803" pitchFamily="18" charset="0"/>
              </a:rPr>
              <a:t>Rashtriya</a:t>
            </a:r>
            <a:r>
              <a:rPr lang="en-IN" sz="1600" b="1" i="1" dirty="0">
                <a:latin typeface="Garamond" panose="02020404030301010803" pitchFamily="18" charset="0"/>
              </a:rPr>
              <a:t> </a:t>
            </a:r>
            <a:r>
              <a:rPr lang="en-IN" sz="1600" b="1" i="1" dirty="0" err="1">
                <a:latin typeface="Garamond" panose="02020404030301010803" pitchFamily="18" charset="0"/>
              </a:rPr>
              <a:t>Morcha</a:t>
            </a:r>
            <a:r>
              <a:rPr lang="en-IN" sz="1600" b="1" i="1" dirty="0">
                <a:latin typeface="Garamond" panose="02020404030301010803" pitchFamily="18" charset="0"/>
              </a:rPr>
              <a:t> </a:t>
            </a:r>
            <a:r>
              <a:rPr lang="en-IN" sz="1600" i="1" dirty="0">
                <a:latin typeface="Garamond" panose="02020404030301010803" pitchFamily="18" charset="0"/>
              </a:rPr>
              <a:t>&amp;</a:t>
            </a:r>
            <a:r>
              <a:rPr lang="en-IN" sz="1600" b="1" i="1" dirty="0">
                <a:latin typeface="Garamond" panose="02020404030301010803" pitchFamily="18" charset="0"/>
              </a:rPr>
              <a:t> </a:t>
            </a:r>
            <a:r>
              <a:rPr lang="en-IN" sz="1600" b="1" i="1" dirty="0" err="1">
                <a:latin typeface="Garamond" panose="02020404030301010803" pitchFamily="18" charset="0"/>
              </a:rPr>
              <a:t>Rashtriya</a:t>
            </a:r>
            <a:r>
              <a:rPr lang="en-IN" sz="1600" b="1" i="1" dirty="0">
                <a:latin typeface="Garamond" panose="02020404030301010803" pitchFamily="18" charset="0"/>
              </a:rPr>
              <a:t> Republican Party)</a:t>
            </a:r>
            <a:r>
              <a:rPr lang="en-IN" sz="1600" i="1" dirty="0">
                <a:latin typeface="Garamond" panose="02020404030301010803" pitchFamily="18" charset="0"/>
              </a:rPr>
              <a:t> once.</a:t>
            </a:r>
          </a:p>
          <a:p>
            <a:endParaRPr lang="en-IN" dirty="0">
              <a:latin typeface="Garamond" panose="02020404030301010803" pitchFamily="18"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5" y="0"/>
            <a:ext cx="1226738" cy="591982"/>
          </a:xfrm>
          <a:prstGeom prst="rect">
            <a:avLst/>
          </a:prstGeom>
        </p:spPr>
      </p:pic>
      <p:sp>
        <p:nvSpPr>
          <p:cNvPr id="3" name="TextBox 2"/>
          <p:cNvSpPr txBox="1"/>
          <p:nvPr/>
        </p:nvSpPr>
        <p:spPr>
          <a:xfrm>
            <a:off x="4788083" y="4485639"/>
            <a:ext cx="3591710" cy="1826195"/>
          </a:xfrm>
          <a:prstGeom prst="rect">
            <a:avLst/>
          </a:prstGeom>
          <a:solidFill>
            <a:srgbClr val="F4F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a:solidFill>
                  <a:schemeClr val="accent5">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solidFill>
                  <a:schemeClr val="tx1"/>
                </a:solidFill>
                <a:latin typeface="Garamond" panose="02020404030301010803" pitchFamily="18" charset="0"/>
              </a:rPr>
              <a:t>There was </a:t>
            </a:r>
            <a:r>
              <a:rPr lang="en-US" b="1" dirty="0">
                <a:solidFill>
                  <a:schemeClr val="tx1"/>
                </a:solidFill>
                <a:latin typeface="Garamond" panose="02020404030301010803" pitchFamily="18" charset="0"/>
              </a:rPr>
              <a:t>little or no demand for bonds of lower denominations</a:t>
            </a:r>
            <a:r>
              <a:rPr lang="en-US" dirty="0">
                <a:solidFill>
                  <a:schemeClr val="tx1"/>
                </a:solidFill>
                <a:latin typeface="Garamond" panose="02020404030301010803" pitchFamily="18" charset="0"/>
              </a:rPr>
              <a:t>, like </a:t>
            </a:r>
            <a:r>
              <a:rPr lang="en-US" dirty="0" err="1">
                <a:solidFill>
                  <a:schemeClr val="tx1"/>
                </a:solidFill>
                <a:latin typeface="Garamond" panose="02020404030301010803" pitchFamily="18" charset="0"/>
              </a:rPr>
              <a:t>Rs</a:t>
            </a:r>
            <a:r>
              <a:rPr lang="en-US" dirty="0">
                <a:solidFill>
                  <a:schemeClr val="tx1"/>
                </a:solidFill>
                <a:latin typeface="Garamond" panose="02020404030301010803" pitchFamily="18" charset="0"/>
              </a:rPr>
              <a:t> 10,000 or </a:t>
            </a:r>
            <a:r>
              <a:rPr lang="en-US" dirty="0" err="1">
                <a:solidFill>
                  <a:schemeClr val="tx1"/>
                </a:solidFill>
                <a:latin typeface="Garamond" panose="02020404030301010803" pitchFamily="18" charset="0"/>
              </a:rPr>
              <a:t>Rs</a:t>
            </a:r>
            <a:r>
              <a:rPr lang="en-US" dirty="0">
                <a:solidFill>
                  <a:schemeClr val="tx1"/>
                </a:solidFill>
                <a:latin typeface="Garamond" panose="02020404030301010803" pitchFamily="18" charset="0"/>
              </a:rPr>
              <a:t> 1 lakh, suggesting that </a:t>
            </a:r>
            <a:r>
              <a:rPr lang="en-US" b="1" dirty="0">
                <a:solidFill>
                  <a:schemeClr val="tx1"/>
                </a:solidFill>
                <a:latin typeface="Garamond" panose="02020404030301010803" pitchFamily="18" charset="0"/>
              </a:rPr>
              <a:t>max donations are made by corporates </a:t>
            </a:r>
            <a:r>
              <a:rPr lang="en-US" dirty="0">
                <a:solidFill>
                  <a:schemeClr val="tx1"/>
                </a:solidFill>
                <a:latin typeface="Garamond" panose="02020404030301010803" pitchFamily="18" charset="0"/>
              </a:rPr>
              <a:t>and not by salaried individuals/small businessmen.</a:t>
            </a:r>
            <a:endParaRPr lang="en-IN" dirty="0">
              <a:latin typeface="Garamond" panose="02020404030301010803" pitchFamily="18" charset="0"/>
            </a:endParaRPr>
          </a:p>
        </p:txBody>
      </p:sp>
      <p:sp>
        <p:nvSpPr>
          <p:cNvPr id="15" name="Rectangle 14"/>
          <p:cNvSpPr/>
          <p:nvPr/>
        </p:nvSpPr>
        <p:spPr>
          <a:xfrm>
            <a:off x="7852168" y="2981447"/>
            <a:ext cx="4259579" cy="1200329"/>
          </a:xfrm>
          <a:prstGeom prst="rect">
            <a:avLst/>
          </a:prstGeom>
          <a:solidFill>
            <a:srgbClr val="F4F178"/>
          </a:solidFill>
        </p:spPr>
        <p:txBody>
          <a:bodyPr wrap="square" rtlCol="0">
            <a:spAutoFit/>
          </a:bodyPr>
          <a:lstStyle/>
          <a:p>
            <a:pPr algn="ctr"/>
            <a:r>
              <a:rPr lang="en-IN" b="1" dirty="0">
                <a:latin typeface="Garamond" panose="02020404030301010803" pitchFamily="18" charset="0"/>
              </a:rPr>
              <a:t>No scrutiny by any authority at any stage prior to redemption of Electoral Bonds </a:t>
            </a:r>
            <a:r>
              <a:rPr lang="en-IN" dirty="0">
                <a:latin typeface="Garamond" panose="02020404030301010803" pitchFamily="18" charset="0"/>
              </a:rPr>
              <a:t>by political parties not eligible to encash bonds under the Electoral Bond Scheme, 2018</a:t>
            </a:r>
            <a:r>
              <a:rPr lang="en-IN" dirty="0">
                <a:latin typeface="Bahnschrift Light SemiCondensed" panose="020B0502040204020203" pitchFamily="34" charset="0"/>
              </a:rPr>
              <a:t>.</a:t>
            </a:r>
          </a:p>
        </p:txBody>
      </p:sp>
      <p:sp>
        <p:nvSpPr>
          <p:cNvPr id="16" name="TextBox 15"/>
          <p:cNvSpPr txBox="1"/>
          <p:nvPr/>
        </p:nvSpPr>
        <p:spPr>
          <a:xfrm>
            <a:off x="8578285" y="4728965"/>
            <a:ext cx="3420839" cy="1354217"/>
          </a:xfrm>
          <a:prstGeom prst="rect">
            <a:avLst/>
          </a:prstGeom>
          <a:solidFill>
            <a:srgbClr val="A9D18E"/>
          </a:solidFill>
        </p:spPr>
        <p:txBody>
          <a:bodyPr wrap="square" rtlCol="0">
            <a:spAutoFit/>
          </a:bodyPr>
          <a:lstStyle>
            <a:defPPr>
              <a:defRPr lang="en-US"/>
            </a:defPPr>
            <a:lvl1pPr algn="ctr">
              <a:defRPr sz="2800">
                <a:solidFill>
                  <a:srgbClr val="002060"/>
                </a:solidFill>
                <a:latin typeface="Bahnschrift Light SemiCondensed"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800" dirty="0">
                <a:solidFill>
                  <a:schemeClr val="tx1"/>
                </a:solidFill>
                <a:latin typeface="Garamond" panose="02020404030301010803" pitchFamily="18" charset="0"/>
              </a:rPr>
              <a:t>As per ADR analysis, </a:t>
            </a:r>
            <a:r>
              <a:rPr lang="en-US" sz="1800" b="1" dirty="0">
                <a:solidFill>
                  <a:schemeClr val="tx1"/>
                </a:solidFill>
                <a:latin typeface="Garamond" panose="02020404030301010803" pitchFamily="18" charset="0"/>
              </a:rPr>
              <a:t>majority of the Electoral Bonds were received by the governing part</a:t>
            </a:r>
            <a:r>
              <a:rPr lang="en-US" sz="1800" dirty="0">
                <a:solidFill>
                  <a:schemeClr val="tx1"/>
                </a:solidFill>
                <a:latin typeface="Garamond" panose="02020404030301010803" pitchFamily="18" charset="0"/>
              </a:rPr>
              <a:t>y – </a:t>
            </a:r>
            <a:r>
              <a:rPr lang="en-US" b="1" dirty="0">
                <a:solidFill>
                  <a:schemeClr val="accent1">
                    <a:lumMod val="50000"/>
                  </a:schemeClr>
                </a:solidFill>
                <a:latin typeface="Garamond" panose="02020404030301010803" pitchFamily="18" charset="0"/>
              </a:rPr>
              <a:t>67.98% - </a:t>
            </a:r>
            <a:r>
              <a:rPr lang="en-US" sz="1800" dirty="0">
                <a:solidFill>
                  <a:schemeClr val="tx1"/>
                </a:solidFill>
                <a:latin typeface="Garamond" panose="02020404030301010803" pitchFamily="18" charset="0"/>
              </a:rPr>
              <a:t>In the last three FYs.</a:t>
            </a:r>
            <a:endParaRPr lang="en-IN" sz="1800" dirty="0">
              <a:solidFill>
                <a:schemeClr val="tx1"/>
              </a:solidFill>
              <a:latin typeface="Garamond" panose="02020404030301010803" pitchFamily="18" charset="0"/>
            </a:endParaRPr>
          </a:p>
        </p:txBody>
      </p:sp>
      <p:cxnSp>
        <p:nvCxnSpPr>
          <p:cNvPr id="5" name="Straight Connector 4"/>
          <p:cNvCxnSpPr/>
          <p:nvPr/>
        </p:nvCxnSpPr>
        <p:spPr>
          <a:xfrm>
            <a:off x="4364082" y="1920240"/>
            <a:ext cx="742526" cy="2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23247" y="3832659"/>
            <a:ext cx="1943" cy="297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229" y="29274"/>
            <a:ext cx="2228348"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15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68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283"/>
            <a:ext cx="1226738" cy="591982"/>
          </a:xfrm>
          <a:prstGeom prst="rect">
            <a:avLst/>
          </a:prstGeom>
        </p:spPr>
      </p:pic>
      <p:sp>
        <p:nvSpPr>
          <p:cNvPr id="11" name="Title 1"/>
          <p:cNvSpPr txBox="1">
            <a:spLocks/>
          </p:cNvSpPr>
          <p:nvPr/>
        </p:nvSpPr>
        <p:spPr>
          <a:xfrm>
            <a:off x="4565633" y="84117"/>
            <a:ext cx="3842974"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Garamond" panose="02020404030301010803" pitchFamily="18" charset="0"/>
              </a:rPr>
              <a:t>Controversies</a:t>
            </a:r>
            <a:endParaRPr lang="en-IN" sz="3200" b="1" dirty="0">
              <a:latin typeface="Garamond" panose="02020404030301010803" pitchFamily="18" charset="0"/>
            </a:endParaRPr>
          </a:p>
        </p:txBody>
      </p:sp>
      <p:pic>
        <p:nvPicPr>
          <p:cNvPr id="14" name="Picture 13"/>
          <p:cNvPicPr>
            <a:picLocks noChangeAspect="1"/>
          </p:cNvPicPr>
          <p:nvPr/>
        </p:nvPicPr>
        <p:blipFill>
          <a:blip r:embed="rId4"/>
          <a:stretch>
            <a:fillRect/>
          </a:stretch>
        </p:blipFill>
        <p:spPr>
          <a:xfrm>
            <a:off x="5514226" y="627018"/>
            <a:ext cx="6508841" cy="2210358"/>
          </a:xfrm>
          <a:prstGeom prst="rect">
            <a:avLst/>
          </a:prstGeom>
        </p:spPr>
      </p:pic>
      <p:pic>
        <p:nvPicPr>
          <p:cNvPr id="15" name="Picture 14"/>
          <p:cNvPicPr>
            <a:picLocks noChangeAspect="1"/>
          </p:cNvPicPr>
          <p:nvPr/>
        </p:nvPicPr>
        <p:blipFill>
          <a:blip r:embed="rId5"/>
          <a:stretch>
            <a:fillRect/>
          </a:stretch>
        </p:blipFill>
        <p:spPr>
          <a:xfrm>
            <a:off x="261257" y="680559"/>
            <a:ext cx="4923870" cy="2415150"/>
          </a:xfrm>
          <a:prstGeom prst="rect">
            <a:avLst/>
          </a:prstGeom>
        </p:spPr>
      </p:pic>
      <p:pic>
        <p:nvPicPr>
          <p:cNvPr id="16" name="Picture 15"/>
          <p:cNvPicPr>
            <a:picLocks noChangeAspect="1"/>
          </p:cNvPicPr>
          <p:nvPr/>
        </p:nvPicPr>
        <p:blipFill>
          <a:blip r:embed="rId6"/>
          <a:stretch>
            <a:fillRect/>
          </a:stretch>
        </p:blipFill>
        <p:spPr>
          <a:xfrm>
            <a:off x="5514226" y="3151120"/>
            <a:ext cx="6219588" cy="1913300"/>
          </a:xfrm>
          <a:prstGeom prst="rect">
            <a:avLst/>
          </a:prstGeom>
        </p:spPr>
      </p:pic>
      <p:pic>
        <p:nvPicPr>
          <p:cNvPr id="17" name="Picture 16"/>
          <p:cNvPicPr>
            <a:picLocks noChangeAspect="1"/>
          </p:cNvPicPr>
          <p:nvPr/>
        </p:nvPicPr>
        <p:blipFill>
          <a:blip r:embed="rId7"/>
          <a:stretch>
            <a:fillRect/>
          </a:stretch>
        </p:blipFill>
        <p:spPr>
          <a:xfrm>
            <a:off x="5579408" y="5248832"/>
            <a:ext cx="6378476" cy="1430759"/>
          </a:xfrm>
          <a:prstGeom prst="rect">
            <a:avLst/>
          </a:prstGeom>
        </p:spPr>
      </p:pic>
      <p:pic>
        <p:nvPicPr>
          <p:cNvPr id="18" name="Picture 17"/>
          <p:cNvPicPr>
            <a:picLocks noChangeAspect="1"/>
          </p:cNvPicPr>
          <p:nvPr/>
        </p:nvPicPr>
        <p:blipFill>
          <a:blip r:embed="rId8"/>
          <a:stretch>
            <a:fillRect/>
          </a:stretch>
        </p:blipFill>
        <p:spPr>
          <a:xfrm>
            <a:off x="361133" y="5128307"/>
            <a:ext cx="4724118" cy="1671808"/>
          </a:xfrm>
          <a:prstGeom prst="rect">
            <a:avLst/>
          </a:prstGeom>
        </p:spPr>
      </p:pic>
      <p:pic>
        <p:nvPicPr>
          <p:cNvPr id="3" name="Picture 2"/>
          <p:cNvPicPr>
            <a:picLocks noChangeAspect="1"/>
          </p:cNvPicPr>
          <p:nvPr/>
        </p:nvPicPr>
        <p:blipFill>
          <a:blip r:embed="rId9"/>
          <a:stretch>
            <a:fillRect/>
          </a:stretch>
        </p:blipFill>
        <p:spPr>
          <a:xfrm>
            <a:off x="261257" y="3151120"/>
            <a:ext cx="4686300" cy="1876425"/>
          </a:xfrm>
          <a:prstGeom prst="rect">
            <a:avLst/>
          </a:prstGeom>
        </p:spPr>
      </p:pic>
    </p:spTree>
    <p:extLst>
      <p:ext uri="{BB962C8B-B14F-4D97-AF65-F5344CB8AC3E}">
        <p14:creationId xmlns:p14="http://schemas.microsoft.com/office/powerpoint/2010/main" val="2671074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07" y="7724"/>
            <a:ext cx="10515600" cy="870676"/>
          </a:xfrm>
        </p:spPr>
        <p:txBody>
          <a:bodyPr>
            <a:normAutofit/>
          </a:bodyPr>
          <a:lstStyle/>
          <a:p>
            <a:pPr algn="ct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Weak Compliance &amp; Accountability</a:t>
            </a:r>
            <a:endParaRPr lang="en-IN"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6235" y="800100"/>
            <a:ext cx="11759865" cy="6771084"/>
          </a:xfrm>
          <a:prstGeom prst="rect">
            <a:avLst/>
          </a:prstGeom>
        </p:spPr>
        <p:txBody>
          <a:bodyPr wrap="square">
            <a:spAutoFit/>
          </a:bodyPr>
          <a:lstStyle/>
          <a:p>
            <a:pPr marL="285750" indent="-285750" algn="just">
              <a:buFont typeface="Arial" panose="020B0604020202020204" pitchFamily="34" charset="0"/>
              <a:buChar char="•"/>
            </a:pPr>
            <a:r>
              <a:rPr lang="en-IN" sz="1400" dirty="0" smtClean="0">
                <a:latin typeface="Georgia" panose="02040502050405020303" pitchFamily="18" charset="0"/>
              </a:rPr>
              <a:t>Nearly </a:t>
            </a:r>
            <a:r>
              <a:rPr lang="en-IN" sz="1400" dirty="0">
                <a:latin typeface="Georgia" panose="02040502050405020303" pitchFamily="18" charset="0"/>
              </a:rPr>
              <a:t>all forms of organized activity are regulated by proper laws. However, the word “political party” is rarely used in the Constitution, and there is </a:t>
            </a:r>
            <a:r>
              <a:rPr lang="en-IN" sz="1400" b="1" dirty="0">
                <a:latin typeface="Georgia" panose="02040502050405020303" pitchFamily="18" charset="0"/>
              </a:rPr>
              <a:t>no comprehensive law for political parties</a:t>
            </a:r>
            <a:r>
              <a:rPr lang="en-IN" sz="1400" dirty="0">
                <a:latin typeface="Georgia" panose="02040502050405020303" pitchFamily="18" charset="0"/>
              </a:rPr>
              <a:t>. </a:t>
            </a:r>
            <a:endParaRPr lang="en-IN" sz="1400" dirty="0" smtClean="0">
              <a:latin typeface="Georgia" panose="02040502050405020303" pitchFamily="18" charset="0"/>
            </a:endParaRPr>
          </a:p>
          <a:p>
            <a:pPr algn="just"/>
            <a:endParaRPr lang="en-IN" sz="1400" dirty="0" smtClean="0">
              <a:latin typeface="Georgia" panose="02040502050405020303" pitchFamily="18" charset="0"/>
            </a:endParaRPr>
          </a:p>
          <a:p>
            <a:pPr marL="285750" indent="-285750" algn="just">
              <a:buFont typeface="Arial" panose="020B0604020202020204" pitchFamily="34" charset="0"/>
              <a:buChar char="•"/>
            </a:pPr>
            <a:r>
              <a:rPr lang="en-IN" sz="1400" b="1" dirty="0" smtClean="0">
                <a:latin typeface="Georgia" panose="02040502050405020303" pitchFamily="18" charset="0"/>
              </a:rPr>
              <a:t>None </a:t>
            </a:r>
            <a:r>
              <a:rPr lang="en-IN" sz="1400" b="1" dirty="0">
                <a:latin typeface="Georgia" panose="02040502050405020303" pitchFamily="18" charset="0"/>
              </a:rPr>
              <a:t>of </a:t>
            </a:r>
            <a:r>
              <a:rPr lang="en-IN" sz="1400" b="1" dirty="0" smtClean="0">
                <a:latin typeface="Georgia" panose="02040502050405020303" pitchFamily="18" charset="0"/>
              </a:rPr>
              <a:t>the </a:t>
            </a:r>
            <a:r>
              <a:rPr lang="en-IN" sz="1400" b="1" dirty="0">
                <a:latin typeface="Georgia" panose="02040502050405020303" pitchFamily="18" charset="0"/>
              </a:rPr>
              <a:t>six political parties have complied with the CIC’s 2013 order</a:t>
            </a:r>
            <a:r>
              <a:rPr lang="en-IN" sz="1400" dirty="0">
                <a:latin typeface="Georgia" panose="02040502050405020303" pitchFamily="18" charset="0"/>
              </a:rPr>
              <a:t>. The commission issued show-cause notices to the political parties for non-compliance, hearings on November 21, 2014 and consequently on the 7th of January, 2015, but all the parties were conspicuously absent from both the </a:t>
            </a:r>
            <a:r>
              <a:rPr lang="en-IN" sz="1400" dirty="0" smtClean="0">
                <a:latin typeface="Georgia" panose="02040502050405020303" pitchFamily="18" charset="0"/>
              </a:rPr>
              <a:t>hearings.</a:t>
            </a:r>
            <a:endParaRPr lang="en-IN" sz="1400" dirty="0">
              <a:latin typeface="Georgia" panose="02040502050405020303" pitchFamily="18" charset="0"/>
            </a:endParaRPr>
          </a:p>
          <a:p>
            <a:pPr marL="285750" indent="-285750" algn="just">
              <a:buFont typeface="Arial" panose="020B0604020202020204" pitchFamily="34" charset="0"/>
              <a:buChar char="•"/>
            </a:pPr>
            <a:endParaRPr lang="en-IN" sz="1400" dirty="0" smtClean="0">
              <a:latin typeface="Georgia" panose="02040502050405020303" pitchFamily="18" charset="0"/>
            </a:endParaRPr>
          </a:p>
          <a:p>
            <a:pPr marL="285750" indent="-285750" algn="just">
              <a:buFont typeface="Arial" panose="020B0604020202020204" pitchFamily="34" charset="0"/>
              <a:buChar char="•"/>
            </a:pPr>
            <a:r>
              <a:rPr lang="en-US" sz="1400" b="1" dirty="0" smtClean="0">
                <a:latin typeface="Georgia" panose="02040502050405020303" pitchFamily="18" charset="0"/>
              </a:rPr>
              <a:t>Political parties regularly delay/default on the submission of their annual audit accounts/contributions reports</a:t>
            </a:r>
            <a:r>
              <a:rPr lang="en-US" sz="1400" dirty="0" smtClean="0">
                <a:latin typeface="Georgia" panose="02040502050405020303" pitchFamily="18" charset="0"/>
              </a:rPr>
              <a:t>. While law recommends suspension of tax relief of parties in such cases, however, not a single case can be cited where a parties’ tax relief was withdrawn.</a:t>
            </a: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smtClean="0">
              <a:latin typeface="Georgia" panose="02040502050405020303" pitchFamily="18" charset="0"/>
            </a:endParaRPr>
          </a:p>
          <a:p>
            <a:pPr algn="just"/>
            <a:endParaRPr lang="en-US" sz="1400" dirty="0" smtClean="0">
              <a:latin typeface="Georgia" panose="02040502050405020303" pitchFamily="18" charset="0"/>
            </a:endParaRPr>
          </a:p>
          <a:p>
            <a:pPr algn="just"/>
            <a:r>
              <a:rPr lang="en-US" sz="1400" dirty="0" smtClean="0">
                <a:latin typeface="Georgia" panose="02040502050405020303" pitchFamily="18" charset="0"/>
              </a:rPr>
              <a:t/>
            </a:r>
            <a:br>
              <a:rPr lang="en-US" sz="1400" dirty="0" smtClean="0">
                <a:latin typeface="Georgia" panose="02040502050405020303" pitchFamily="18" charset="0"/>
              </a:rPr>
            </a:br>
            <a:endParaRPr lang="en-US" sz="1400" dirty="0" smtClean="0">
              <a:latin typeface="Georgia" panose="02040502050405020303" pitchFamily="18" charset="0"/>
            </a:endParaRPr>
          </a:p>
          <a:p>
            <a:pPr marL="285750" indent="-285750" algn="just">
              <a:buFont typeface="Arial" panose="020B0604020202020204" pitchFamily="34" charset="0"/>
              <a:buChar char="•"/>
            </a:pPr>
            <a:r>
              <a:rPr lang="en-US" sz="1400" dirty="0" smtClean="0">
                <a:latin typeface="Georgia" panose="02040502050405020303" pitchFamily="18" charset="0"/>
              </a:rPr>
              <a:t>For FY 2019-20, </a:t>
            </a:r>
            <a:r>
              <a:rPr lang="en-US" sz="1400" b="1" dirty="0" smtClean="0">
                <a:latin typeface="Georgia" panose="02040502050405020303" pitchFamily="18" charset="0"/>
              </a:rPr>
              <a:t>17</a:t>
            </a:r>
            <a:r>
              <a:rPr lang="en-US" sz="1400" dirty="0" smtClean="0">
                <a:latin typeface="Georgia" panose="02040502050405020303" pitchFamily="18" charset="0"/>
              </a:rPr>
              <a:t> and </a:t>
            </a:r>
            <a:r>
              <a:rPr lang="en-US" sz="1400" b="1" dirty="0" smtClean="0">
                <a:latin typeface="Georgia" panose="02040502050405020303" pitchFamily="18" charset="0"/>
              </a:rPr>
              <a:t>26 </a:t>
            </a:r>
            <a:r>
              <a:rPr lang="en-US" sz="1400" dirty="0" smtClean="0">
                <a:latin typeface="Georgia" panose="02040502050405020303" pitchFamily="18" charset="0"/>
              </a:rPr>
              <a:t>of the </a:t>
            </a:r>
            <a:r>
              <a:rPr lang="en-US" sz="1400" b="1" dirty="0" smtClean="0">
                <a:latin typeface="Georgia" panose="02040502050405020303" pitchFamily="18" charset="0"/>
              </a:rPr>
              <a:t>54 Regional Parties </a:t>
            </a:r>
            <a:r>
              <a:rPr lang="en-US" sz="1400" dirty="0" smtClean="0">
                <a:latin typeface="Georgia" panose="02040502050405020303" pitchFamily="18" charset="0"/>
              </a:rPr>
              <a:t>have </a:t>
            </a:r>
            <a:r>
              <a:rPr lang="en-US" sz="1400" b="1" dirty="0" smtClean="0">
                <a:latin typeface="Georgia" panose="02040502050405020303" pitchFamily="18" charset="0"/>
              </a:rPr>
              <a:t>not declared their</a:t>
            </a:r>
            <a:r>
              <a:rPr lang="en-US" sz="1400" b="1" dirty="0" smtClean="0">
                <a:solidFill>
                  <a:srgbClr val="FFFF00"/>
                </a:solidFill>
                <a:latin typeface="Georgia" panose="02040502050405020303" pitchFamily="18" charset="0"/>
              </a:rPr>
              <a:t> </a:t>
            </a:r>
            <a:r>
              <a:rPr lang="en-US" sz="1400" b="1" dirty="0" smtClean="0">
                <a:latin typeface="Georgia" panose="02040502050405020303" pitchFamily="18" charset="0"/>
              </a:rPr>
              <a:t>Annual Audit reports </a:t>
            </a:r>
            <a:r>
              <a:rPr lang="en-US" sz="1400" dirty="0" smtClean="0">
                <a:latin typeface="Georgia" panose="02040502050405020303" pitchFamily="18" charset="0"/>
              </a:rPr>
              <a:t>and</a:t>
            </a:r>
            <a:r>
              <a:rPr lang="en-US" sz="1400" b="1" dirty="0" smtClean="0">
                <a:latin typeface="Georgia" panose="02040502050405020303" pitchFamily="18" charset="0"/>
              </a:rPr>
              <a:t> Contributions reports respectively, </a:t>
            </a:r>
            <a:r>
              <a:rPr lang="en-US" sz="1400" dirty="0" smtClean="0">
                <a:latin typeface="Georgia" panose="02040502050405020303" pitchFamily="18" charset="0"/>
              </a:rPr>
              <a:t>with the ECI.</a:t>
            </a:r>
          </a:p>
          <a:p>
            <a:pPr marL="285750" indent="-285750" algn="just">
              <a:buFont typeface="Arial" panose="020B0604020202020204" pitchFamily="34" charset="0"/>
              <a:buChar char="•"/>
            </a:pPr>
            <a:endParaRPr lang="en-US" sz="1400" dirty="0">
              <a:latin typeface="Georgia" panose="02040502050405020303" pitchFamily="18" charset="0"/>
            </a:endParaRPr>
          </a:p>
          <a:p>
            <a:pPr marL="285750" indent="-285750" algn="just">
              <a:buFont typeface="Arial" panose="020B0604020202020204" pitchFamily="34" charset="0"/>
              <a:buChar char="•"/>
            </a:pPr>
            <a:r>
              <a:rPr lang="en-US" sz="1400" dirty="0" smtClean="0">
                <a:latin typeface="Georgia" panose="02040502050405020303" pitchFamily="18" charset="0"/>
              </a:rPr>
              <a:t>For FY 2012-13 to 2017-18, </a:t>
            </a:r>
            <a:r>
              <a:rPr lang="en-US" sz="1400" b="1" dirty="0">
                <a:latin typeface="Georgia" panose="02040502050405020303" pitchFamily="18" charset="0"/>
              </a:rPr>
              <a:t>contributions</a:t>
            </a:r>
            <a:r>
              <a:rPr lang="en-US" sz="1400" dirty="0">
                <a:latin typeface="Georgia" panose="02040502050405020303" pitchFamily="18" charset="0"/>
              </a:rPr>
              <a:t> declared by National parties </a:t>
            </a:r>
            <a:r>
              <a:rPr lang="en-US" sz="1400" dirty="0" smtClean="0">
                <a:latin typeface="Georgia" panose="02040502050405020303" pitchFamily="18" charset="0"/>
              </a:rPr>
              <a:t>of </a:t>
            </a:r>
            <a:r>
              <a:rPr lang="en-US" sz="1400" b="1" dirty="0" err="1" smtClean="0">
                <a:latin typeface="Georgia" panose="02040502050405020303" pitchFamily="18" charset="0"/>
              </a:rPr>
              <a:t>Rs</a:t>
            </a:r>
            <a:r>
              <a:rPr lang="en-US" sz="1400" b="1" dirty="0" smtClean="0">
                <a:latin typeface="Georgia" panose="02040502050405020303" pitchFamily="18" charset="0"/>
              </a:rPr>
              <a:t> </a:t>
            </a:r>
            <a:r>
              <a:rPr lang="en-US" sz="1400" b="1" dirty="0">
                <a:latin typeface="Georgia" panose="02040502050405020303" pitchFamily="18" charset="0"/>
              </a:rPr>
              <a:t>15 cr </a:t>
            </a:r>
            <a:r>
              <a:rPr lang="en-US" sz="1400" b="1" dirty="0" smtClean="0">
                <a:latin typeface="Georgia" panose="02040502050405020303" pitchFamily="18" charset="0"/>
              </a:rPr>
              <a:t>have </a:t>
            </a:r>
            <a:r>
              <a:rPr lang="en-US" sz="1400" b="1" dirty="0">
                <a:latin typeface="Georgia" panose="02040502050405020303" pitchFamily="18" charset="0"/>
              </a:rPr>
              <a:t>incomplete/erroneous PAN details</a:t>
            </a:r>
            <a:r>
              <a:rPr lang="en-US" sz="1400" dirty="0" smtClean="0">
                <a:latin typeface="Georgia" panose="02040502050405020303" pitchFamily="18" charset="0"/>
              </a:rPr>
              <a:t>.</a:t>
            </a:r>
          </a:p>
          <a:p>
            <a:pPr algn="just"/>
            <a:endParaRPr lang="en-US" sz="1400" dirty="0" smtClean="0">
              <a:latin typeface="Georgia" panose="02040502050405020303" pitchFamily="18" charset="0"/>
            </a:endParaRPr>
          </a:p>
          <a:p>
            <a:pPr marL="285750" indent="-285750" algn="just">
              <a:buFont typeface="Arial" panose="020B0604020202020204" pitchFamily="34" charset="0"/>
              <a:buChar char="•"/>
            </a:pPr>
            <a:r>
              <a:rPr lang="en-IN" sz="1400" dirty="0">
                <a:latin typeface="Georgia" panose="02040502050405020303" pitchFamily="18" charset="0"/>
              </a:rPr>
              <a:t>Despite EC having overarching powers, there are almost no provisions with respect to penalties on defaulters. Once a political party is registered,</a:t>
            </a:r>
            <a:r>
              <a:rPr lang="en-IN" sz="1400" b="1" dirty="0">
                <a:latin typeface="Georgia" panose="02040502050405020303" pitchFamily="18" charset="0"/>
              </a:rPr>
              <a:t> EC </a:t>
            </a:r>
            <a:r>
              <a:rPr lang="en-IN" sz="1400" dirty="0">
                <a:latin typeface="Georgia" panose="02040502050405020303" pitchFamily="18" charset="0"/>
              </a:rPr>
              <a:t>has </a:t>
            </a:r>
            <a:r>
              <a:rPr lang="en-IN" sz="1400" b="1" dirty="0">
                <a:latin typeface="Georgia" panose="02040502050405020303" pitchFamily="18" charset="0"/>
              </a:rPr>
              <a:t>no powers to review the registrations </a:t>
            </a:r>
            <a:r>
              <a:rPr lang="en-IN" sz="1400" dirty="0">
                <a:latin typeface="Georgia" panose="02040502050405020303" pitchFamily="18" charset="0"/>
              </a:rPr>
              <a:t>for having violated the undertaking given at the time of registration.</a:t>
            </a:r>
          </a:p>
          <a:p>
            <a:pPr marL="285750" indent="-285750" algn="just">
              <a:buFont typeface="Arial" panose="020B0604020202020204" pitchFamily="34" charset="0"/>
              <a:buChar char="•"/>
            </a:pPr>
            <a:endParaRPr lang="en-US" sz="1400" dirty="0" smtClean="0">
              <a:latin typeface="Georgia" panose="02040502050405020303" pitchFamily="18" charset="0"/>
            </a:endParaRPr>
          </a:p>
          <a:p>
            <a:pPr marL="285750" indent="-285750" algn="just">
              <a:buFont typeface="Arial" panose="020B0604020202020204" pitchFamily="34" charset="0"/>
              <a:buChar char="•"/>
            </a:pPr>
            <a:endParaRPr lang="en-US" sz="1400" dirty="0">
              <a:latin typeface="Georgia" panose="02040502050405020303" pitchFamily="18" charset="0"/>
            </a:endParaRPr>
          </a:p>
          <a:p>
            <a:pPr marL="285750" indent="-285750" algn="just">
              <a:buFont typeface="Arial" panose="020B0604020202020204" pitchFamily="34" charset="0"/>
              <a:buChar char="•"/>
            </a:pPr>
            <a:endParaRPr lang="en-IN" sz="1400" dirty="0">
              <a:latin typeface="Georgia" panose="02040502050405020303" pitchFamily="18" charset="0"/>
            </a:endParaRPr>
          </a:p>
        </p:txBody>
      </p:sp>
      <p:pic>
        <p:nvPicPr>
          <p:cNvPr id="8" name="Picture 7"/>
          <p:cNvPicPr>
            <a:picLocks noChangeAspect="1"/>
          </p:cNvPicPr>
          <p:nvPr/>
        </p:nvPicPr>
        <p:blipFill>
          <a:blip r:embed="rId2"/>
          <a:stretch>
            <a:fillRect/>
          </a:stretch>
        </p:blipFill>
        <p:spPr>
          <a:xfrm>
            <a:off x="51516" y="56696"/>
            <a:ext cx="1458792" cy="480645"/>
          </a:xfrm>
          <a:prstGeom prst="rect">
            <a:avLst/>
          </a:prstGeom>
        </p:spPr>
      </p:pic>
      <p:pic>
        <p:nvPicPr>
          <p:cNvPr id="9"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3435530" y="2783597"/>
          <a:ext cx="5016140" cy="2521900"/>
        </p:xfrm>
        <a:graphic>
          <a:graphicData uri="http://schemas.openxmlformats.org/drawingml/2006/table">
            <a:tbl>
              <a:tblPr firstRow="1" bandRow="1">
                <a:tableStyleId>{5C22544A-7EE6-4342-B048-85BDC9FD1C3A}</a:tableStyleId>
              </a:tblPr>
              <a:tblGrid>
                <a:gridCol w="665758">
                  <a:extLst>
                    <a:ext uri="{9D8B030D-6E8A-4147-A177-3AD203B41FA5}">
                      <a16:colId xmlns:a16="http://schemas.microsoft.com/office/drawing/2014/main" val="1649512400"/>
                    </a:ext>
                  </a:extLst>
                </a:gridCol>
                <a:gridCol w="1730120">
                  <a:extLst>
                    <a:ext uri="{9D8B030D-6E8A-4147-A177-3AD203B41FA5}">
                      <a16:colId xmlns:a16="http://schemas.microsoft.com/office/drawing/2014/main" val="2990106474"/>
                    </a:ext>
                  </a:extLst>
                </a:gridCol>
                <a:gridCol w="2620262">
                  <a:extLst>
                    <a:ext uri="{9D8B030D-6E8A-4147-A177-3AD203B41FA5}">
                      <a16:colId xmlns:a16="http://schemas.microsoft.com/office/drawing/2014/main" val="1170470830"/>
                    </a:ext>
                  </a:extLst>
                </a:gridCol>
              </a:tblGrid>
              <a:tr h="447548">
                <a:tc>
                  <a:txBody>
                    <a:bodyPr/>
                    <a:lstStyle/>
                    <a:p>
                      <a:pPr algn="ctr"/>
                      <a:r>
                        <a:rPr lang="en-US" sz="1100" dirty="0" smtClean="0"/>
                        <a:t/>
                      </a:r>
                      <a:br>
                        <a:rPr lang="en-US" sz="1100" dirty="0" smtClean="0"/>
                      </a:br>
                      <a:r>
                        <a:rPr lang="en-US" sz="1100" dirty="0" smtClean="0"/>
                        <a:t>S.</a:t>
                      </a:r>
                      <a:r>
                        <a:rPr lang="en-US" sz="1100" baseline="0" dirty="0" smtClean="0"/>
                        <a:t> No.</a:t>
                      </a:r>
                      <a:endParaRPr lang="en-IN" sz="1100" dirty="0"/>
                    </a:p>
                  </a:txBody>
                  <a:tcPr marL="80350" marR="80350" marT="40175" marB="40175"/>
                </a:tc>
                <a:tc>
                  <a:txBody>
                    <a:bodyPr/>
                    <a:lstStyle/>
                    <a:p>
                      <a:pPr algn="ctr"/>
                      <a:r>
                        <a:rPr lang="en-US" sz="1100" dirty="0" smtClean="0"/>
                        <a:t/>
                      </a:r>
                      <a:br>
                        <a:rPr lang="en-US" sz="1100" dirty="0" smtClean="0"/>
                      </a:br>
                      <a:r>
                        <a:rPr lang="en-US" sz="1100" dirty="0" smtClean="0"/>
                        <a:t>Party Name</a:t>
                      </a:r>
                      <a:endParaRPr lang="en-IN" sz="1100" dirty="0"/>
                    </a:p>
                  </a:txBody>
                  <a:tcPr marL="80350" marR="80350" marT="40175" marB="40175"/>
                </a:tc>
                <a:tc>
                  <a:txBody>
                    <a:bodyPr/>
                    <a:lstStyle/>
                    <a:p>
                      <a:pPr algn="ctr"/>
                      <a:r>
                        <a:rPr lang="en-US" sz="1100" dirty="0" smtClean="0"/>
                        <a:t>No. of times submission delayed to ECI (FY 2013-14</a:t>
                      </a:r>
                      <a:r>
                        <a:rPr lang="en-US" sz="1100" baseline="0" dirty="0" smtClean="0"/>
                        <a:t> to </a:t>
                      </a:r>
                      <a:r>
                        <a:rPr lang="en-US" sz="1100" dirty="0" smtClean="0"/>
                        <a:t>2019-20)</a:t>
                      </a:r>
                      <a:endParaRPr lang="en-IN" sz="1100" dirty="0"/>
                    </a:p>
                  </a:txBody>
                  <a:tcPr marL="80350" marR="80350" marT="40175" marB="40175"/>
                </a:tc>
                <a:extLst>
                  <a:ext uri="{0D108BD9-81ED-4DB2-BD59-A6C34878D82A}">
                    <a16:rowId xmlns:a16="http://schemas.microsoft.com/office/drawing/2014/main" val="3264923536"/>
                  </a:ext>
                </a:extLst>
              </a:tr>
              <a:tr h="259294">
                <a:tc>
                  <a:txBody>
                    <a:bodyPr/>
                    <a:lstStyle/>
                    <a:p>
                      <a:endParaRPr lang="en-IN" sz="1100" dirty="0"/>
                    </a:p>
                  </a:txBody>
                  <a:tcPr marL="80350" marR="80350" marT="40175" marB="40175"/>
                </a:tc>
                <a:tc>
                  <a:txBody>
                    <a:bodyPr/>
                    <a:lstStyle/>
                    <a:p>
                      <a:endParaRPr lang="en-IN" sz="1100" dirty="0"/>
                    </a:p>
                  </a:txBody>
                  <a:tcPr marL="80350" marR="80350" marT="40175" marB="40175"/>
                </a:tc>
                <a:tc>
                  <a:txBody>
                    <a:bodyPr/>
                    <a:lstStyle/>
                    <a:p>
                      <a:pPr algn="ctr"/>
                      <a:r>
                        <a:rPr lang="en-US" sz="1100" dirty="0" smtClean="0"/>
                        <a:t>Annual Audit</a:t>
                      </a:r>
                      <a:r>
                        <a:rPr lang="en-US" sz="1100" baseline="0" dirty="0" smtClean="0"/>
                        <a:t> Report</a:t>
                      </a:r>
                      <a:endParaRPr lang="en-IN" sz="1100" dirty="0"/>
                    </a:p>
                  </a:txBody>
                  <a:tcPr marL="80350" marR="80350" marT="40175" marB="40175"/>
                </a:tc>
                <a:extLst>
                  <a:ext uri="{0D108BD9-81ED-4DB2-BD59-A6C34878D82A}">
                    <a16:rowId xmlns:a16="http://schemas.microsoft.com/office/drawing/2014/main" val="2760860586"/>
                  </a:ext>
                </a:extLst>
              </a:tr>
              <a:tr h="259294">
                <a:tc>
                  <a:txBody>
                    <a:bodyPr/>
                    <a:lstStyle/>
                    <a:p>
                      <a:pPr algn="ctr"/>
                      <a:r>
                        <a:rPr lang="en-US" sz="1100" dirty="0" smtClean="0"/>
                        <a:t>1</a:t>
                      </a:r>
                      <a:endParaRPr lang="en-IN" sz="1100" dirty="0"/>
                    </a:p>
                  </a:txBody>
                  <a:tcPr marL="80350" marR="80350" marT="40175" marB="40175"/>
                </a:tc>
                <a:tc>
                  <a:txBody>
                    <a:bodyPr/>
                    <a:lstStyle/>
                    <a:p>
                      <a:pPr algn="ctr"/>
                      <a:r>
                        <a:rPr lang="en-US" sz="1100" dirty="0" smtClean="0"/>
                        <a:t>BJP</a:t>
                      </a:r>
                      <a:endParaRPr lang="en-IN" sz="1100" dirty="0"/>
                    </a:p>
                  </a:txBody>
                  <a:tcPr marL="80350" marR="80350" marT="40175" marB="40175"/>
                </a:tc>
                <a:tc>
                  <a:txBody>
                    <a:bodyPr/>
                    <a:lstStyle/>
                    <a:p>
                      <a:pPr algn="ctr"/>
                      <a:r>
                        <a:rPr lang="en-US" sz="1100" dirty="0" smtClean="0"/>
                        <a:t>7</a:t>
                      </a:r>
                      <a:endParaRPr lang="en-IN" sz="1100" dirty="0"/>
                    </a:p>
                  </a:txBody>
                  <a:tcPr marL="80350" marR="80350" marT="40175" marB="40175"/>
                </a:tc>
                <a:extLst>
                  <a:ext uri="{0D108BD9-81ED-4DB2-BD59-A6C34878D82A}">
                    <a16:rowId xmlns:a16="http://schemas.microsoft.com/office/drawing/2014/main" val="3125887677"/>
                  </a:ext>
                </a:extLst>
              </a:tr>
              <a:tr h="259294">
                <a:tc>
                  <a:txBody>
                    <a:bodyPr/>
                    <a:lstStyle/>
                    <a:p>
                      <a:pPr algn="ctr"/>
                      <a:r>
                        <a:rPr lang="en-US" sz="1100" dirty="0" smtClean="0"/>
                        <a:t>2</a:t>
                      </a:r>
                      <a:endParaRPr lang="en-IN" sz="1100" dirty="0"/>
                    </a:p>
                  </a:txBody>
                  <a:tcPr marL="80350" marR="80350" marT="40175" marB="40175"/>
                </a:tc>
                <a:tc>
                  <a:txBody>
                    <a:bodyPr/>
                    <a:lstStyle/>
                    <a:p>
                      <a:pPr algn="ctr"/>
                      <a:r>
                        <a:rPr lang="en-US" sz="1100" dirty="0" smtClean="0"/>
                        <a:t>INC</a:t>
                      </a:r>
                      <a:endParaRPr lang="en-IN" sz="1100" dirty="0"/>
                    </a:p>
                  </a:txBody>
                  <a:tcPr marL="80350" marR="80350" marT="40175" marB="40175"/>
                </a:tc>
                <a:tc>
                  <a:txBody>
                    <a:bodyPr/>
                    <a:lstStyle/>
                    <a:p>
                      <a:pPr algn="ctr"/>
                      <a:r>
                        <a:rPr lang="en-US" sz="1100" dirty="0" smtClean="0"/>
                        <a:t>6</a:t>
                      </a:r>
                      <a:endParaRPr lang="en-IN" sz="1100" dirty="0"/>
                    </a:p>
                  </a:txBody>
                  <a:tcPr marL="80350" marR="80350" marT="40175" marB="40175"/>
                </a:tc>
                <a:extLst>
                  <a:ext uri="{0D108BD9-81ED-4DB2-BD59-A6C34878D82A}">
                    <a16:rowId xmlns:a16="http://schemas.microsoft.com/office/drawing/2014/main" val="1480904244"/>
                  </a:ext>
                </a:extLst>
              </a:tr>
              <a:tr h="259294">
                <a:tc>
                  <a:txBody>
                    <a:bodyPr/>
                    <a:lstStyle/>
                    <a:p>
                      <a:pPr algn="ctr"/>
                      <a:r>
                        <a:rPr lang="en-US" sz="1100" dirty="0" smtClean="0"/>
                        <a:t>3</a:t>
                      </a:r>
                      <a:endParaRPr lang="en-IN" sz="1100" dirty="0"/>
                    </a:p>
                  </a:txBody>
                  <a:tcPr marL="80350" marR="80350" marT="40175" marB="40175"/>
                </a:tc>
                <a:tc>
                  <a:txBody>
                    <a:bodyPr/>
                    <a:lstStyle/>
                    <a:p>
                      <a:pPr algn="ctr"/>
                      <a:r>
                        <a:rPr lang="en-US" sz="1100" dirty="0" smtClean="0"/>
                        <a:t>NCP</a:t>
                      </a:r>
                      <a:endParaRPr lang="en-IN" sz="1100" dirty="0"/>
                    </a:p>
                  </a:txBody>
                  <a:tcPr marL="80350" marR="80350" marT="40175" marB="40175"/>
                </a:tc>
                <a:tc>
                  <a:txBody>
                    <a:bodyPr/>
                    <a:lstStyle/>
                    <a:p>
                      <a:pPr algn="ctr"/>
                      <a:r>
                        <a:rPr lang="en-US" sz="1100" dirty="0" smtClean="0"/>
                        <a:t>6</a:t>
                      </a:r>
                      <a:endParaRPr lang="en-IN" sz="1100" dirty="0"/>
                    </a:p>
                  </a:txBody>
                  <a:tcPr marL="80350" marR="80350" marT="40175" marB="40175"/>
                </a:tc>
                <a:extLst>
                  <a:ext uri="{0D108BD9-81ED-4DB2-BD59-A6C34878D82A}">
                    <a16:rowId xmlns:a16="http://schemas.microsoft.com/office/drawing/2014/main" val="1597559525"/>
                  </a:ext>
                </a:extLst>
              </a:tr>
              <a:tr h="259294">
                <a:tc>
                  <a:txBody>
                    <a:bodyPr/>
                    <a:lstStyle/>
                    <a:p>
                      <a:pPr algn="ctr"/>
                      <a:r>
                        <a:rPr lang="en-US" sz="1100" dirty="0" smtClean="0"/>
                        <a:t>4</a:t>
                      </a:r>
                      <a:endParaRPr lang="en-IN" sz="1100" dirty="0"/>
                    </a:p>
                  </a:txBody>
                  <a:tcPr marL="80350" marR="80350" marT="40175" marB="40175"/>
                </a:tc>
                <a:tc>
                  <a:txBody>
                    <a:bodyPr/>
                    <a:lstStyle/>
                    <a:p>
                      <a:pPr algn="ctr"/>
                      <a:r>
                        <a:rPr lang="en-US" sz="1100" dirty="0" smtClean="0"/>
                        <a:t>CPI</a:t>
                      </a:r>
                      <a:endParaRPr lang="en-IN" sz="1100" dirty="0"/>
                    </a:p>
                  </a:txBody>
                  <a:tcPr marL="80350" marR="80350" marT="40175" marB="40175"/>
                </a:tc>
                <a:tc>
                  <a:txBody>
                    <a:bodyPr/>
                    <a:lstStyle/>
                    <a:p>
                      <a:pPr algn="ctr"/>
                      <a:r>
                        <a:rPr lang="en-US" sz="1100" dirty="0" smtClean="0"/>
                        <a:t>5</a:t>
                      </a:r>
                      <a:endParaRPr lang="en-IN" sz="1100" dirty="0"/>
                    </a:p>
                  </a:txBody>
                  <a:tcPr marL="80350" marR="80350" marT="40175" marB="40175"/>
                </a:tc>
                <a:extLst>
                  <a:ext uri="{0D108BD9-81ED-4DB2-BD59-A6C34878D82A}">
                    <a16:rowId xmlns:a16="http://schemas.microsoft.com/office/drawing/2014/main" val="2581585340"/>
                  </a:ext>
                </a:extLst>
              </a:tr>
              <a:tr h="259294">
                <a:tc>
                  <a:txBody>
                    <a:bodyPr/>
                    <a:lstStyle/>
                    <a:p>
                      <a:pPr algn="ctr"/>
                      <a:r>
                        <a:rPr lang="en-US" sz="1100" dirty="0" smtClean="0"/>
                        <a:t>5</a:t>
                      </a:r>
                      <a:endParaRPr lang="en-IN" sz="1100" dirty="0"/>
                    </a:p>
                  </a:txBody>
                  <a:tcPr marL="80350" marR="80350" marT="40175" marB="40175"/>
                </a:tc>
                <a:tc>
                  <a:txBody>
                    <a:bodyPr/>
                    <a:lstStyle/>
                    <a:p>
                      <a:pPr algn="ctr"/>
                      <a:r>
                        <a:rPr lang="en-US" sz="1100" dirty="0" smtClean="0"/>
                        <a:t>CPM</a:t>
                      </a:r>
                      <a:endParaRPr lang="en-IN" sz="1100" dirty="0"/>
                    </a:p>
                  </a:txBody>
                  <a:tcPr marL="80350" marR="80350" marT="40175" marB="40175"/>
                </a:tc>
                <a:tc>
                  <a:txBody>
                    <a:bodyPr/>
                    <a:lstStyle/>
                    <a:p>
                      <a:pPr algn="ctr"/>
                      <a:r>
                        <a:rPr lang="en-US" sz="1100" dirty="0" smtClean="0"/>
                        <a:t>0</a:t>
                      </a:r>
                      <a:endParaRPr lang="en-IN" sz="1100" dirty="0"/>
                    </a:p>
                  </a:txBody>
                  <a:tcPr marL="80350" marR="80350" marT="40175" marB="40175"/>
                </a:tc>
                <a:extLst>
                  <a:ext uri="{0D108BD9-81ED-4DB2-BD59-A6C34878D82A}">
                    <a16:rowId xmlns:a16="http://schemas.microsoft.com/office/drawing/2014/main" val="1504207175"/>
                  </a:ext>
                </a:extLst>
              </a:tr>
              <a:tr h="259294">
                <a:tc>
                  <a:txBody>
                    <a:bodyPr/>
                    <a:lstStyle/>
                    <a:p>
                      <a:pPr algn="ctr"/>
                      <a:r>
                        <a:rPr lang="en-US" sz="1100" dirty="0" smtClean="0"/>
                        <a:t>6</a:t>
                      </a:r>
                      <a:endParaRPr lang="en-IN" sz="1100" dirty="0"/>
                    </a:p>
                  </a:txBody>
                  <a:tcPr marL="80350" marR="80350" marT="40175" marB="40175"/>
                </a:tc>
                <a:tc>
                  <a:txBody>
                    <a:bodyPr/>
                    <a:lstStyle/>
                    <a:p>
                      <a:pPr algn="ctr"/>
                      <a:r>
                        <a:rPr lang="en-US" sz="1100" dirty="0" smtClean="0"/>
                        <a:t>AITC</a:t>
                      </a:r>
                      <a:endParaRPr lang="en-IN" sz="1100" dirty="0"/>
                    </a:p>
                  </a:txBody>
                  <a:tcPr marL="80350" marR="80350" marT="40175" marB="40175"/>
                </a:tc>
                <a:tc>
                  <a:txBody>
                    <a:bodyPr/>
                    <a:lstStyle/>
                    <a:p>
                      <a:pPr algn="ctr"/>
                      <a:r>
                        <a:rPr lang="en-US" sz="1100" dirty="0" smtClean="0"/>
                        <a:t>0</a:t>
                      </a:r>
                      <a:endParaRPr lang="en-IN" sz="1100" dirty="0"/>
                    </a:p>
                  </a:txBody>
                  <a:tcPr marL="80350" marR="80350" marT="40175" marB="40175"/>
                </a:tc>
                <a:extLst>
                  <a:ext uri="{0D108BD9-81ED-4DB2-BD59-A6C34878D82A}">
                    <a16:rowId xmlns:a16="http://schemas.microsoft.com/office/drawing/2014/main" val="4141266878"/>
                  </a:ext>
                </a:extLst>
              </a:tr>
              <a:tr h="259294">
                <a:tc>
                  <a:txBody>
                    <a:bodyPr/>
                    <a:lstStyle/>
                    <a:p>
                      <a:pPr algn="ctr"/>
                      <a:r>
                        <a:rPr lang="en-US" sz="1100" dirty="0" smtClean="0"/>
                        <a:t>7</a:t>
                      </a:r>
                      <a:endParaRPr lang="en-IN" sz="1100" dirty="0"/>
                    </a:p>
                  </a:txBody>
                  <a:tcPr marL="80350" marR="80350" marT="40175" marB="40175"/>
                </a:tc>
                <a:tc>
                  <a:txBody>
                    <a:bodyPr/>
                    <a:lstStyle/>
                    <a:p>
                      <a:pPr algn="ctr"/>
                      <a:r>
                        <a:rPr lang="en-US" sz="1100" dirty="0" smtClean="0"/>
                        <a:t>BSP</a:t>
                      </a:r>
                      <a:endParaRPr lang="en-IN" sz="1100" dirty="0"/>
                    </a:p>
                  </a:txBody>
                  <a:tcPr marL="80350" marR="80350" marT="40175" marB="40175"/>
                </a:tc>
                <a:tc>
                  <a:txBody>
                    <a:bodyPr/>
                    <a:lstStyle/>
                    <a:p>
                      <a:pPr algn="ctr"/>
                      <a:r>
                        <a:rPr lang="en-US" sz="1100" dirty="0" smtClean="0"/>
                        <a:t>0</a:t>
                      </a:r>
                      <a:endParaRPr lang="en-IN" sz="1100" dirty="0"/>
                    </a:p>
                  </a:txBody>
                  <a:tcPr marL="80350" marR="80350" marT="40175" marB="40175"/>
                </a:tc>
                <a:extLst>
                  <a:ext uri="{0D108BD9-81ED-4DB2-BD59-A6C34878D82A}">
                    <a16:rowId xmlns:a16="http://schemas.microsoft.com/office/drawing/2014/main" val="409828252"/>
                  </a:ext>
                </a:extLst>
              </a:tr>
            </a:tbl>
          </a:graphicData>
        </a:graphic>
      </p:graphicFrame>
    </p:spTree>
    <p:extLst>
      <p:ext uri="{BB962C8B-B14F-4D97-AF65-F5344CB8AC3E}">
        <p14:creationId xmlns:p14="http://schemas.microsoft.com/office/powerpoint/2010/main" val="2843092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defTabSz="609585">
              <a:defRPr/>
            </a:pPr>
            <a:fld id="{00000000-1234-1234-1234-123412341234}" type="slidenum">
              <a:rPr lang="uk-UA">
                <a:solidFill>
                  <a:srgbClr val="432A30"/>
                </a:solidFill>
                <a:latin typeface="Franklin Gothic Book" panose="020B0503020102020204"/>
              </a:rPr>
              <a:pPr algn="ctr" defTabSz="609585">
                <a:defRPr/>
              </a:pPr>
              <a:t>26</a:t>
            </a:fld>
            <a:endParaRPr lang="uk-UA">
              <a:solidFill>
                <a:srgbClr val="432A30"/>
              </a:solidFill>
              <a:latin typeface="Franklin Gothic Book" panose="020B0503020102020204"/>
            </a:endParaRPr>
          </a:p>
        </p:txBody>
      </p:sp>
      <p:pic>
        <p:nvPicPr>
          <p:cNvPr id="6" name="Picture 5"/>
          <p:cNvPicPr>
            <a:picLocks noChangeAspect="1"/>
          </p:cNvPicPr>
          <p:nvPr/>
        </p:nvPicPr>
        <p:blipFill rotWithShape="1">
          <a:blip r:embed="rId2"/>
          <a:srcRect t="69685"/>
          <a:stretch/>
        </p:blipFill>
        <p:spPr>
          <a:xfrm>
            <a:off x="1" y="5119445"/>
            <a:ext cx="12191833" cy="1738489"/>
          </a:xfrm>
          <a:prstGeom prst="rect">
            <a:avLst/>
          </a:prstGeom>
        </p:spPr>
      </p:pic>
      <p:pic>
        <p:nvPicPr>
          <p:cNvPr id="9" name="Picture 8"/>
          <p:cNvPicPr>
            <a:picLocks noChangeAspect="1"/>
          </p:cNvPicPr>
          <p:nvPr/>
        </p:nvPicPr>
        <p:blipFill rotWithShape="1">
          <a:blip r:embed="rId3"/>
          <a:srcRect l="38885" t="74052"/>
          <a:stretch/>
        </p:blipFill>
        <p:spPr>
          <a:xfrm>
            <a:off x="4007556" y="4594578"/>
            <a:ext cx="3575061" cy="965199"/>
          </a:xfrm>
          <a:prstGeom prst="rect">
            <a:avLst/>
          </a:prstGeom>
        </p:spPr>
      </p:pic>
      <p:pic>
        <p:nvPicPr>
          <p:cNvPr id="11" name="Picture 10"/>
          <p:cNvPicPr>
            <a:picLocks noChangeAspect="1"/>
          </p:cNvPicPr>
          <p:nvPr/>
        </p:nvPicPr>
        <p:blipFill rotWithShape="1">
          <a:blip r:embed="rId3"/>
          <a:srcRect b="26684"/>
          <a:stretch/>
        </p:blipFill>
        <p:spPr>
          <a:xfrm rot="2486353">
            <a:off x="2106330" y="1285385"/>
            <a:ext cx="5959537" cy="2778328"/>
          </a:xfrm>
          <a:prstGeom prst="rect">
            <a:avLst/>
          </a:prstGeom>
        </p:spPr>
      </p:pic>
      <p:sp>
        <p:nvSpPr>
          <p:cNvPr id="13" name="Rectangle 12"/>
          <p:cNvSpPr/>
          <p:nvPr/>
        </p:nvSpPr>
        <p:spPr>
          <a:xfrm>
            <a:off x="7259198" y="1466925"/>
            <a:ext cx="4320413" cy="584775"/>
          </a:xfrm>
          <a:prstGeom prst="rect">
            <a:avLst/>
          </a:prstGeom>
        </p:spPr>
        <p:txBody>
          <a:bodyPr wrap="none">
            <a:spAutoFit/>
          </a:bodyPr>
          <a:lstStyle/>
          <a:p>
            <a:pPr defTabSz="609585">
              <a:defRPr/>
            </a:pPr>
            <a:r>
              <a:rPr lang="en-US" sz="3200" b="1" dirty="0">
                <a:solidFill>
                  <a:prstClr val="white"/>
                </a:solidFill>
                <a:latin typeface="Georgia" panose="02040502050405020303" pitchFamily="18" charset="0"/>
              </a:rPr>
              <a:t>Legal Interventions</a:t>
            </a:r>
            <a:endParaRPr lang="en-US" sz="3200" dirty="0">
              <a:solidFill>
                <a:prstClr val="white"/>
              </a:solidFill>
              <a:latin typeface="Franklin Gothic Book" panose="020B0503020102020204"/>
            </a:endParaRPr>
          </a:p>
        </p:txBody>
      </p:sp>
      <p:pic>
        <p:nvPicPr>
          <p:cNvPr id="14" name="Picture 13"/>
          <p:cNvPicPr>
            <a:picLocks noChangeAspect="1"/>
          </p:cNvPicPr>
          <p:nvPr/>
        </p:nvPicPr>
        <p:blipFill>
          <a:blip r:embed="rId4"/>
          <a:stretch>
            <a:fillRect/>
          </a:stretch>
        </p:blipFill>
        <p:spPr>
          <a:xfrm>
            <a:off x="232342" y="140724"/>
            <a:ext cx="1228375" cy="478553"/>
          </a:xfrm>
          <a:prstGeom prst="rect">
            <a:avLst/>
          </a:prstGeom>
        </p:spPr>
      </p:pic>
      <p:sp>
        <p:nvSpPr>
          <p:cNvPr id="16" name="Rectangle 15"/>
          <p:cNvSpPr/>
          <p:nvPr/>
        </p:nvSpPr>
        <p:spPr>
          <a:xfrm>
            <a:off x="10237410" y="153330"/>
            <a:ext cx="1859341" cy="640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IN" sz="2400">
              <a:solidFill>
                <a:prstClr val="white"/>
              </a:solidFill>
              <a:latin typeface="Franklin Gothic Book" panose="020B0503020102020204"/>
            </a:endParaRPr>
          </a:p>
        </p:txBody>
      </p:sp>
      <p:pic>
        <p:nvPicPr>
          <p:cNvPr id="17" name="Picture 16" descr="https://adrindia.org/sites/all/themes/bootstrap_subtheme/images/logo-myne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410" y="167254"/>
            <a:ext cx="1851917" cy="5535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stretch>
            <a:fillRect/>
          </a:stretch>
        </p:blipFill>
        <p:spPr>
          <a:xfrm>
            <a:off x="92164" y="-67"/>
            <a:ext cx="5897880" cy="6858000"/>
          </a:xfrm>
          <a:prstGeom prst="rect">
            <a:avLst/>
          </a:prstGeom>
        </p:spPr>
      </p:pic>
      <p:sp>
        <p:nvSpPr>
          <p:cNvPr id="28" name="TextBox 27"/>
          <p:cNvSpPr txBox="1"/>
          <p:nvPr/>
        </p:nvSpPr>
        <p:spPr>
          <a:xfrm>
            <a:off x="1174797" y="2255476"/>
            <a:ext cx="3633216" cy="2308324"/>
          </a:xfrm>
          <a:prstGeom prst="rect">
            <a:avLst/>
          </a:prstGeom>
          <a:noFill/>
        </p:spPr>
        <p:txBody>
          <a:bodyPr wrap="square" rtlCol="0">
            <a:spAutoFit/>
          </a:bodyPr>
          <a:lstStyle/>
          <a:p>
            <a:pPr algn="ctr" defTabSz="609585">
              <a:defRPr/>
            </a:pPr>
            <a:r>
              <a:rPr lang="en-IN" sz="2400" b="1" dirty="0">
                <a:solidFill>
                  <a:prstClr val="black"/>
                </a:solidFill>
                <a:latin typeface="Georgia" panose="02040502050405020303" pitchFamily="18" charset="0"/>
              </a:rPr>
              <a:t>PIL in the SC against Electoral Bonds and removal of the 7.5% of the company's aggregate limit to donate</a:t>
            </a:r>
            <a:endParaRPr lang="en-US" sz="2400" dirty="0">
              <a:solidFill>
                <a:prstClr val="black"/>
              </a:solidFill>
              <a:latin typeface="Franklin Gothic Book" panose="020B0503020102020204"/>
            </a:endParaRPr>
          </a:p>
        </p:txBody>
      </p:sp>
      <p:pic>
        <p:nvPicPr>
          <p:cNvPr id="22" name="Picture 21"/>
          <p:cNvPicPr>
            <a:picLocks noChangeAspect="1"/>
          </p:cNvPicPr>
          <p:nvPr/>
        </p:nvPicPr>
        <p:blipFill>
          <a:blip r:embed="rId6"/>
          <a:stretch>
            <a:fillRect/>
          </a:stretch>
        </p:blipFill>
        <p:spPr>
          <a:xfrm>
            <a:off x="1561856" y="0"/>
            <a:ext cx="5897880" cy="6858000"/>
          </a:xfrm>
          <a:prstGeom prst="rect">
            <a:avLst/>
          </a:prstGeom>
        </p:spPr>
      </p:pic>
      <p:sp>
        <p:nvSpPr>
          <p:cNvPr id="3" name="Rectangle 2"/>
          <p:cNvSpPr/>
          <p:nvPr/>
        </p:nvSpPr>
        <p:spPr>
          <a:xfrm>
            <a:off x="2673770" y="1374015"/>
            <a:ext cx="3437015" cy="4154984"/>
          </a:xfrm>
          <a:prstGeom prst="rect">
            <a:avLst/>
          </a:prstGeom>
        </p:spPr>
        <p:txBody>
          <a:bodyPr wrap="square">
            <a:spAutoFit/>
          </a:bodyPr>
          <a:lstStyle/>
          <a:p>
            <a:pPr algn="ctr" defTabSz="609585">
              <a:defRPr/>
            </a:pPr>
            <a:r>
              <a:rPr lang="en-IN" sz="2400" b="1" dirty="0">
                <a:solidFill>
                  <a:prstClr val="black"/>
                </a:solidFill>
                <a:latin typeface="Georgia" panose="02040502050405020303" pitchFamily="18" charset="0"/>
              </a:rPr>
              <a:t>Petition against non-compliance by National Political Parties, of CIC’s 2013 judgment that brought National Parties under the ambit of the RTI Act and declared them as ‘public authorities’. </a:t>
            </a:r>
            <a:endParaRPr lang="en-IN" sz="2400" b="1" dirty="0">
              <a:solidFill>
                <a:prstClr val="black"/>
              </a:solidFill>
              <a:latin typeface="Franklin Gothic Book" panose="020B0503020102020204"/>
            </a:endParaRPr>
          </a:p>
        </p:txBody>
      </p:sp>
      <p:pic>
        <p:nvPicPr>
          <p:cNvPr id="24" name="Picture 23"/>
          <p:cNvPicPr>
            <a:picLocks noChangeAspect="1"/>
          </p:cNvPicPr>
          <p:nvPr/>
        </p:nvPicPr>
        <p:blipFill>
          <a:blip r:embed="rId6"/>
          <a:stretch>
            <a:fillRect/>
          </a:stretch>
        </p:blipFill>
        <p:spPr>
          <a:xfrm>
            <a:off x="3080521" y="0"/>
            <a:ext cx="5897880" cy="6858000"/>
          </a:xfrm>
          <a:prstGeom prst="rect">
            <a:avLst/>
          </a:prstGeom>
        </p:spPr>
      </p:pic>
      <p:sp>
        <p:nvSpPr>
          <p:cNvPr id="4" name="Rectangle 3"/>
          <p:cNvSpPr/>
          <p:nvPr/>
        </p:nvSpPr>
        <p:spPr>
          <a:xfrm>
            <a:off x="4168850" y="2667643"/>
            <a:ext cx="3573559" cy="1200329"/>
          </a:xfrm>
          <a:prstGeom prst="rect">
            <a:avLst/>
          </a:prstGeom>
        </p:spPr>
        <p:txBody>
          <a:bodyPr wrap="square">
            <a:spAutoFit/>
          </a:bodyPr>
          <a:lstStyle/>
          <a:p>
            <a:pPr algn="ctr" defTabSz="609585">
              <a:defRPr/>
            </a:pPr>
            <a:r>
              <a:rPr lang="en-IN" sz="2400" b="1" dirty="0">
                <a:solidFill>
                  <a:prstClr val="black"/>
                </a:solidFill>
                <a:latin typeface="Georgia" panose="02040502050405020303" pitchFamily="18" charset="0"/>
              </a:rPr>
              <a:t>PIL in SC against amendments in the FCRA, 1976 and 2010</a:t>
            </a:r>
            <a:endParaRPr lang="en-IN" sz="2400" dirty="0">
              <a:solidFill>
                <a:prstClr val="black"/>
              </a:solidFill>
              <a:latin typeface="Franklin Gothic Book" panose="020B0503020102020204"/>
            </a:endParaRPr>
          </a:p>
        </p:txBody>
      </p:sp>
      <p:pic>
        <p:nvPicPr>
          <p:cNvPr id="26" name="Picture 25"/>
          <p:cNvPicPr>
            <a:picLocks noChangeAspect="1"/>
          </p:cNvPicPr>
          <p:nvPr/>
        </p:nvPicPr>
        <p:blipFill>
          <a:blip r:embed="rId6"/>
          <a:stretch>
            <a:fillRect/>
          </a:stretch>
        </p:blipFill>
        <p:spPr>
          <a:xfrm>
            <a:off x="4736316" y="-931"/>
            <a:ext cx="5897880" cy="6858000"/>
          </a:xfrm>
          <a:prstGeom prst="rect">
            <a:avLst/>
          </a:prstGeom>
        </p:spPr>
      </p:pic>
      <p:sp>
        <p:nvSpPr>
          <p:cNvPr id="5" name="Rectangle 4"/>
          <p:cNvSpPr/>
          <p:nvPr/>
        </p:nvSpPr>
        <p:spPr>
          <a:xfrm>
            <a:off x="5955941" y="1981486"/>
            <a:ext cx="3253353" cy="2308324"/>
          </a:xfrm>
          <a:prstGeom prst="rect">
            <a:avLst/>
          </a:prstGeom>
        </p:spPr>
        <p:txBody>
          <a:bodyPr wrap="square">
            <a:spAutoFit/>
          </a:bodyPr>
          <a:lstStyle/>
          <a:p>
            <a:pPr algn="ctr" defTabSz="609585">
              <a:defRPr/>
            </a:pPr>
            <a:r>
              <a:rPr lang="en-IN" sz="2400" b="1" dirty="0">
                <a:solidFill>
                  <a:prstClr val="black"/>
                </a:solidFill>
                <a:latin typeface="Georgia" panose="02040502050405020303" pitchFamily="18" charset="0"/>
              </a:rPr>
              <a:t>PIL on the regulation and monitoring of Election Expenditure of the Political parties. </a:t>
            </a:r>
            <a:endParaRPr lang="en-IN" sz="2400" dirty="0">
              <a:solidFill>
                <a:prstClr val="black"/>
              </a:solidFill>
              <a:latin typeface="Franklin Gothic Book" panose="020B0503020102020204"/>
            </a:endParaRPr>
          </a:p>
        </p:txBody>
      </p:sp>
      <p:pic>
        <p:nvPicPr>
          <p:cNvPr id="37" name="Picture 36"/>
          <p:cNvPicPr>
            <a:picLocks noChangeAspect="1"/>
          </p:cNvPicPr>
          <p:nvPr/>
        </p:nvPicPr>
        <p:blipFill>
          <a:blip r:embed="rId6"/>
          <a:stretch>
            <a:fillRect/>
          </a:stretch>
        </p:blipFill>
        <p:spPr>
          <a:xfrm>
            <a:off x="6343212" y="-3973"/>
            <a:ext cx="5897880" cy="6858000"/>
          </a:xfrm>
          <a:prstGeom prst="rect">
            <a:avLst/>
          </a:prstGeom>
        </p:spPr>
      </p:pic>
      <p:sp>
        <p:nvSpPr>
          <p:cNvPr id="7" name="Rectangle 6"/>
          <p:cNvSpPr/>
          <p:nvPr/>
        </p:nvSpPr>
        <p:spPr>
          <a:xfrm>
            <a:off x="7482010" y="1128412"/>
            <a:ext cx="3512804" cy="5262979"/>
          </a:xfrm>
          <a:prstGeom prst="rect">
            <a:avLst/>
          </a:prstGeom>
        </p:spPr>
        <p:txBody>
          <a:bodyPr wrap="square">
            <a:spAutoFit/>
          </a:bodyPr>
          <a:lstStyle/>
          <a:p>
            <a:pPr algn="ctr" defTabSz="609585">
              <a:defRPr/>
            </a:pPr>
            <a:r>
              <a:rPr lang="en-IN" sz="2400" b="1" dirty="0">
                <a:solidFill>
                  <a:prstClr val="black"/>
                </a:solidFill>
                <a:latin typeface="Georgia" panose="02040502050405020303" pitchFamily="18" charset="0"/>
              </a:rPr>
              <a:t>Petition of Lok Prahari – disproportionate asset increase of the MPs &amp; MLAs. Supreme Court made it mandatory for candidates to declare sources of income of spouse and dependents in Form 26 of affidavits. </a:t>
            </a:r>
          </a:p>
          <a:p>
            <a:pPr algn="ctr" defTabSz="609585">
              <a:defRPr/>
            </a:pPr>
            <a:endParaRPr lang="en-IN" sz="2400" b="1" dirty="0">
              <a:solidFill>
                <a:prstClr val="black"/>
              </a:solidFill>
              <a:latin typeface="Georgia" panose="02040502050405020303" pitchFamily="18" charset="0"/>
            </a:endParaRPr>
          </a:p>
        </p:txBody>
      </p:sp>
    </p:spTree>
    <p:extLst>
      <p:ext uri="{BB962C8B-B14F-4D97-AF65-F5344CB8AC3E}">
        <p14:creationId xmlns:p14="http://schemas.microsoft.com/office/powerpoint/2010/main" val="13525473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down)">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4"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7380" y="1323348"/>
            <a:ext cx="10776420" cy="5032376"/>
          </a:xfrm>
        </p:spPr>
        <p:txBody>
          <a:bodyPr>
            <a:normAutofit/>
          </a:bodyPr>
          <a:lstStyle/>
          <a:p>
            <a:pPr algn="just"/>
            <a:r>
              <a:rPr lang="en-IN" sz="1800" dirty="0">
                <a:latin typeface="Georgia" panose="02040502050405020303" pitchFamily="18" charset="0"/>
              </a:rPr>
              <a:t>To guarantee independence of parties from undue influence of big donors, ensure that they compete on </a:t>
            </a:r>
            <a:r>
              <a:rPr lang="en-IN" sz="1800" b="1" dirty="0">
                <a:latin typeface="Georgia" panose="02040502050405020303" pitchFamily="18" charset="0"/>
              </a:rPr>
              <a:t>equal footing</a:t>
            </a:r>
            <a:r>
              <a:rPr lang="en-IN" sz="1800" dirty="0">
                <a:latin typeface="Georgia" panose="02040502050405020303" pitchFamily="18" charset="0"/>
              </a:rPr>
              <a:t>, and that they </a:t>
            </a:r>
            <a:r>
              <a:rPr lang="en-IN" sz="1800" dirty="0" smtClean="0">
                <a:latin typeface="Georgia" panose="02040502050405020303" pitchFamily="18" charset="0"/>
              </a:rPr>
              <a:t>practice </a:t>
            </a:r>
            <a:r>
              <a:rPr lang="en-IN" sz="1800" dirty="0">
                <a:latin typeface="Georgia" panose="02040502050405020303" pitchFamily="18" charset="0"/>
              </a:rPr>
              <a:t>transparency in </a:t>
            </a:r>
            <a:r>
              <a:rPr lang="en-IN" sz="1800" dirty="0" smtClean="0">
                <a:latin typeface="Georgia" panose="02040502050405020303" pitchFamily="18" charset="0"/>
              </a:rPr>
              <a:t>political financing.</a:t>
            </a:r>
          </a:p>
          <a:p>
            <a:pPr algn="just"/>
            <a:endParaRPr lang="en-IN" sz="1800" dirty="0" smtClean="0">
              <a:latin typeface="Georgia" panose="02040502050405020303" pitchFamily="18" charset="0"/>
            </a:endParaRPr>
          </a:p>
          <a:p>
            <a:pPr algn="just"/>
            <a:r>
              <a:rPr lang="en-IN" sz="1800" u="sng" dirty="0">
                <a:latin typeface="Georgia" panose="02040502050405020303" pitchFamily="18" charset="0"/>
                <a:hlinkClick r:id="rId2"/>
              </a:rPr>
              <a:t>UN Human Rights Committee in General Comment No. 25</a:t>
            </a:r>
            <a:r>
              <a:rPr lang="en-IN" sz="1800" dirty="0">
                <a:latin typeface="Georgia" panose="02040502050405020303" pitchFamily="18" charset="0"/>
              </a:rPr>
              <a:t> (The right to participate in public affairs, voting rights, and the right to equal access to public service) adopted in </a:t>
            </a:r>
            <a:r>
              <a:rPr lang="en-IN" sz="1800" dirty="0" smtClean="0">
                <a:latin typeface="Georgia" panose="02040502050405020303" pitchFamily="18" charset="0"/>
              </a:rPr>
              <a:t>1996. </a:t>
            </a:r>
            <a:r>
              <a:rPr lang="en-IN" sz="1800" dirty="0">
                <a:latin typeface="Georgia" panose="02040502050405020303" pitchFamily="18" charset="0"/>
              </a:rPr>
              <a:t>Transparency and accountability in political financing is integral to such a framework</a:t>
            </a:r>
            <a:r>
              <a:rPr lang="en-IN" sz="1800" dirty="0" smtClean="0">
                <a:latin typeface="Georgia" panose="02040502050405020303" pitchFamily="18" charset="0"/>
              </a:rPr>
              <a:t>.</a:t>
            </a:r>
          </a:p>
          <a:p>
            <a:pPr algn="just"/>
            <a:endParaRPr lang="en-IN" sz="1800" dirty="0">
              <a:latin typeface="Georgia" panose="02040502050405020303" pitchFamily="18" charset="0"/>
            </a:endParaRPr>
          </a:p>
          <a:p>
            <a:pPr lvl="0" algn="just"/>
            <a:r>
              <a:rPr lang="en-IN" sz="1800" u="sng" dirty="0">
                <a:latin typeface="Georgia" panose="02040502050405020303" pitchFamily="18" charset="0"/>
                <a:hlinkClick r:id="rId3"/>
              </a:rPr>
              <a:t>255</a:t>
            </a:r>
            <a:r>
              <a:rPr lang="en-IN" sz="1800" u="sng" baseline="30000" dirty="0">
                <a:latin typeface="Georgia" panose="02040502050405020303" pitchFamily="18" charset="0"/>
                <a:hlinkClick r:id="rId3"/>
              </a:rPr>
              <a:t>th</a:t>
            </a:r>
            <a:r>
              <a:rPr lang="en-IN" sz="1800" u="sng" dirty="0">
                <a:latin typeface="Georgia" panose="02040502050405020303" pitchFamily="18" charset="0"/>
                <a:hlinkClick r:id="rId3"/>
              </a:rPr>
              <a:t> Law Commission of India </a:t>
            </a:r>
            <a:r>
              <a:rPr lang="en-IN" sz="1800" u="sng" dirty="0" smtClean="0">
                <a:latin typeface="Georgia" panose="02040502050405020303" pitchFamily="18" charset="0"/>
                <a:hlinkClick r:id="rId3"/>
              </a:rPr>
              <a:t>Report</a:t>
            </a:r>
            <a:r>
              <a:rPr lang="en-IN" sz="1800" dirty="0" smtClean="0">
                <a:latin typeface="Georgia" panose="02040502050405020303" pitchFamily="18" charset="0"/>
              </a:rPr>
              <a:t>: </a:t>
            </a:r>
            <a:r>
              <a:rPr lang="en-IN" sz="1800" dirty="0">
                <a:latin typeface="Georgia" panose="02040502050405020303" pitchFamily="18" charset="0"/>
              </a:rPr>
              <a:t>Openness in political finance reporting </a:t>
            </a:r>
            <a:r>
              <a:rPr lang="en-IN" sz="1800" b="1" dirty="0">
                <a:latin typeface="Georgia" panose="02040502050405020303" pitchFamily="18" charset="0"/>
              </a:rPr>
              <a:t>reduces</a:t>
            </a:r>
            <a:r>
              <a:rPr lang="en-IN" sz="1800" dirty="0">
                <a:latin typeface="Georgia" panose="02040502050405020303" pitchFamily="18" charset="0"/>
              </a:rPr>
              <a:t> the prevalence of </a:t>
            </a:r>
            <a:r>
              <a:rPr lang="en-IN" sz="1800" b="1" dirty="0">
                <a:latin typeface="Georgia" panose="02040502050405020303" pitchFamily="18" charset="0"/>
              </a:rPr>
              <a:t>black money</a:t>
            </a:r>
            <a:r>
              <a:rPr lang="en-IN" sz="1800" dirty="0">
                <a:latin typeface="Georgia" panose="02040502050405020303" pitchFamily="18" charset="0"/>
              </a:rPr>
              <a:t>, bribery and crony capitalism in electoral </a:t>
            </a:r>
            <a:r>
              <a:rPr lang="en-IN" sz="1800" dirty="0" smtClean="0">
                <a:latin typeface="Georgia" panose="02040502050405020303" pitchFamily="18" charset="0"/>
              </a:rPr>
              <a:t>politics.</a:t>
            </a:r>
          </a:p>
          <a:p>
            <a:pPr lvl="0" algn="just"/>
            <a:endParaRPr lang="en-IN" sz="1800" dirty="0" smtClean="0">
              <a:latin typeface="Georgia" panose="02040502050405020303" pitchFamily="18" charset="0"/>
            </a:endParaRPr>
          </a:p>
          <a:p>
            <a:pPr lvl="0" algn="just"/>
            <a:r>
              <a:rPr lang="en-IN" sz="1800" dirty="0" smtClean="0">
                <a:latin typeface="Georgia" panose="02040502050405020303" pitchFamily="18" charset="0"/>
              </a:rPr>
              <a:t>Huge </a:t>
            </a:r>
            <a:r>
              <a:rPr lang="en-IN" sz="1800" dirty="0">
                <a:latin typeface="Georgia" panose="02040502050405020303" pitchFamily="18" charset="0"/>
              </a:rPr>
              <a:t>contributions though legal, can result in </a:t>
            </a:r>
            <a:r>
              <a:rPr lang="en-IN" sz="1800" b="1" dirty="0">
                <a:latin typeface="Georgia" panose="02040502050405020303" pitchFamily="18" charset="0"/>
              </a:rPr>
              <a:t>“institutional corruption” </a:t>
            </a:r>
            <a:r>
              <a:rPr lang="en-IN" sz="1800" dirty="0">
                <a:latin typeface="Georgia" panose="02040502050405020303" pitchFamily="18" charset="0"/>
              </a:rPr>
              <a:t>which may compromise the political morality norms of a republican democracy. </a:t>
            </a:r>
            <a:endParaRPr lang="en-IN" sz="1800" dirty="0" smtClean="0">
              <a:latin typeface="Georgia" panose="02040502050405020303" pitchFamily="18" charset="0"/>
            </a:endParaRPr>
          </a:p>
          <a:p>
            <a:pPr lvl="0" algn="just"/>
            <a:endParaRPr lang="en-IN" sz="1800" dirty="0" smtClean="0">
              <a:latin typeface="Georgia" panose="02040502050405020303" pitchFamily="18" charset="0"/>
            </a:endParaRPr>
          </a:p>
          <a:p>
            <a:pPr lvl="0" algn="just"/>
            <a:r>
              <a:rPr lang="en-IN" sz="1800" dirty="0">
                <a:latin typeface="Georgia" panose="02040502050405020303" pitchFamily="18" charset="0"/>
              </a:rPr>
              <a:t>T</a:t>
            </a:r>
            <a:r>
              <a:rPr lang="en-IN" sz="1800" dirty="0" smtClean="0">
                <a:latin typeface="Georgia" panose="02040502050405020303" pitchFamily="18" charset="0"/>
              </a:rPr>
              <a:t>ransparency </a:t>
            </a:r>
            <a:r>
              <a:rPr lang="en-IN" sz="1800" dirty="0">
                <a:latin typeface="Georgia" panose="02040502050405020303" pitchFamily="18" charset="0"/>
              </a:rPr>
              <a:t>and accountability in political funding </a:t>
            </a:r>
            <a:r>
              <a:rPr lang="en-IN" sz="1800" b="1" dirty="0">
                <a:latin typeface="Georgia" panose="02040502050405020303" pitchFamily="18" charset="0"/>
              </a:rPr>
              <a:t>promote electoral participation of women and other marginalised groups </a:t>
            </a:r>
            <a:r>
              <a:rPr lang="en-IN" sz="1800" dirty="0">
                <a:latin typeface="Georgia" panose="02040502050405020303" pitchFamily="18" charset="0"/>
              </a:rPr>
              <a:t>given their unequal access to </a:t>
            </a:r>
            <a:r>
              <a:rPr lang="en-IN" sz="1800" dirty="0" smtClean="0">
                <a:latin typeface="Georgia" panose="02040502050405020303" pitchFamily="18" charset="0"/>
              </a:rPr>
              <a:t>funds.</a:t>
            </a:r>
            <a:endParaRPr lang="en-IN" sz="1800" dirty="0">
              <a:latin typeface="Georgia" panose="02040502050405020303" pitchFamily="18" charset="0"/>
            </a:endParaRPr>
          </a:p>
          <a:p>
            <a:endParaRPr lang="en-IN" dirty="0"/>
          </a:p>
        </p:txBody>
      </p:sp>
      <p:sp>
        <p:nvSpPr>
          <p:cNvPr id="7" name="Title 6"/>
          <p:cNvSpPr>
            <a:spLocks noGrp="1"/>
          </p:cNvSpPr>
          <p:nvPr>
            <p:ph type="title"/>
          </p:nvPr>
        </p:nvSpPr>
        <p:spPr>
          <a:xfrm>
            <a:off x="577380" y="281120"/>
            <a:ext cx="10515600" cy="1325563"/>
          </a:xfrm>
        </p:spPr>
        <p:txBody>
          <a:bodyPr>
            <a:normAutofit/>
          </a:bodyPr>
          <a:lstStyle/>
          <a:p>
            <a:pPr algn="ctr"/>
            <a:r>
              <a:rPr lang="en-US" sz="2800" b="1" dirty="0" smtClean="0">
                <a:solidFill>
                  <a:schemeClr val="accent5">
                    <a:lumMod val="50000"/>
                  </a:schemeClr>
                </a:solidFill>
                <a:latin typeface="Georgia" panose="02040502050405020303" pitchFamily="18" charset="0"/>
              </a:rPr>
              <a:t>Need for transparency in political finance</a:t>
            </a:r>
            <a:endParaRPr lang="en-IN" sz="2800" b="1" dirty="0">
              <a:solidFill>
                <a:schemeClr val="accent5">
                  <a:lumMod val="50000"/>
                </a:schemeClr>
              </a:solidFill>
              <a:latin typeface="Georgia" panose="02040502050405020303" pitchFamily="18" charset="0"/>
            </a:endParaRPr>
          </a:p>
        </p:txBody>
      </p:sp>
      <p:pic>
        <p:nvPicPr>
          <p:cNvPr id="8" name="Picture 7"/>
          <p:cNvPicPr>
            <a:picLocks noChangeAspect="1"/>
          </p:cNvPicPr>
          <p:nvPr/>
        </p:nvPicPr>
        <p:blipFill>
          <a:blip r:embed="rId4"/>
          <a:stretch>
            <a:fillRect/>
          </a:stretch>
        </p:blipFill>
        <p:spPr>
          <a:xfrm>
            <a:off x="51516" y="56696"/>
            <a:ext cx="1458792" cy="480645"/>
          </a:xfrm>
          <a:prstGeom prst="rect">
            <a:avLst/>
          </a:prstGeom>
        </p:spPr>
      </p:pic>
      <p:pic>
        <p:nvPicPr>
          <p:cNvPr id="9" name="Picture 16" descr="https://adrindia.org/sites/all/themes/bootstrap_subtheme/images/logo-myne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22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82" y="258383"/>
            <a:ext cx="10515600" cy="1325563"/>
          </a:xfrm>
        </p:spPr>
        <p:txBody>
          <a:bodyPr>
            <a:normAutofit/>
          </a:bodyPr>
          <a:lstStyle/>
          <a:p>
            <a:pPr algn="ctr"/>
            <a:r>
              <a:rPr lang="en-US" sz="2800" b="1" dirty="0" smtClean="0">
                <a:solidFill>
                  <a:schemeClr val="accent5">
                    <a:lumMod val="50000"/>
                  </a:schemeClr>
                </a:solidFill>
                <a:latin typeface="Georgia" panose="02040502050405020303" pitchFamily="18" charset="0"/>
              </a:rPr>
              <a:t>The Way Forward</a:t>
            </a:r>
            <a:endParaRPr lang="en-IN" sz="2800" b="1" dirty="0">
              <a:solidFill>
                <a:schemeClr val="accent5">
                  <a:lumMod val="50000"/>
                </a:schemeClr>
              </a:solidFill>
              <a:latin typeface="Georgia" panose="02040502050405020303" pitchFamily="18" charset="0"/>
            </a:endParaRPr>
          </a:p>
        </p:txBody>
      </p:sp>
      <p:sp>
        <p:nvSpPr>
          <p:cNvPr id="3" name="Content Placeholder 2"/>
          <p:cNvSpPr>
            <a:spLocks noGrp="1"/>
          </p:cNvSpPr>
          <p:nvPr>
            <p:ph idx="1"/>
          </p:nvPr>
        </p:nvSpPr>
        <p:spPr>
          <a:xfrm>
            <a:off x="513231" y="1331300"/>
            <a:ext cx="11346959" cy="4224426"/>
          </a:xfrm>
        </p:spPr>
        <p:txBody>
          <a:bodyPr>
            <a:normAutofit fontScale="25000" lnSpcReduction="20000"/>
          </a:bodyPr>
          <a:lstStyle/>
          <a:p>
            <a:pPr marL="0" indent="0">
              <a:buNone/>
            </a:pPr>
            <a:endParaRPr lang="en-US" sz="2300" i="1" dirty="0" smtClean="0">
              <a:latin typeface="Georgia" panose="02040502050405020303" pitchFamily="18" charset="0"/>
            </a:endParaRPr>
          </a:p>
          <a:p>
            <a:pPr marL="0" indent="0">
              <a:buNone/>
            </a:pPr>
            <a:r>
              <a:rPr lang="en-US" sz="6400" b="1" i="1" dirty="0" smtClean="0">
                <a:latin typeface="Georgia" panose="02040502050405020303" pitchFamily="18" charset="0"/>
              </a:rPr>
              <a:t>Transparency &amp; Disclosure</a:t>
            </a:r>
            <a:br>
              <a:rPr lang="en-US" sz="6400" b="1" i="1" dirty="0" smtClean="0">
                <a:latin typeface="Georgia" panose="02040502050405020303" pitchFamily="18" charset="0"/>
              </a:rPr>
            </a:br>
            <a:endParaRPr lang="en-US" sz="6400" b="1" i="1" dirty="0" smtClean="0">
              <a:latin typeface="Georgia" panose="02040502050405020303" pitchFamily="18" charset="0"/>
            </a:endParaRPr>
          </a:p>
          <a:p>
            <a:pPr>
              <a:lnSpc>
                <a:spcPct val="120000"/>
              </a:lnSpc>
            </a:pPr>
            <a:r>
              <a:rPr lang="en-US" sz="6400" dirty="0" smtClean="0">
                <a:latin typeface="Georgia" panose="02040502050405020303" pitchFamily="18" charset="0"/>
              </a:rPr>
              <a:t>Bring </a:t>
            </a:r>
            <a:r>
              <a:rPr lang="en-US" sz="6400" b="1" dirty="0" smtClean="0">
                <a:latin typeface="Georgia" panose="02040502050405020303" pitchFamily="18" charset="0"/>
              </a:rPr>
              <a:t>political parties under RTI</a:t>
            </a:r>
            <a:r>
              <a:rPr lang="en-US" sz="6400" dirty="0" smtClean="0">
                <a:latin typeface="Georgia" panose="02040502050405020303" pitchFamily="18" charset="0"/>
              </a:rPr>
              <a:t>, 2005 in compliance with CIC’s 2013 order.</a:t>
            </a:r>
          </a:p>
          <a:p>
            <a:pPr>
              <a:lnSpc>
                <a:spcPct val="120000"/>
              </a:lnSpc>
            </a:pPr>
            <a:r>
              <a:rPr lang="en-GB" sz="6400" b="1" dirty="0">
                <a:latin typeface="Georgia" panose="02040502050405020303" pitchFamily="18" charset="0"/>
              </a:rPr>
              <a:t>Abolish cash donations </a:t>
            </a:r>
            <a:r>
              <a:rPr lang="en-GB" sz="6400" dirty="0">
                <a:latin typeface="Georgia" panose="02040502050405020303" pitchFamily="18" charset="0"/>
              </a:rPr>
              <a:t>altogether. </a:t>
            </a:r>
            <a:endParaRPr lang="en-US" sz="6400" dirty="0">
              <a:latin typeface="Georgia" panose="02040502050405020303" pitchFamily="18" charset="0"/>
            </a:endParaRPr>
          </a:p>
          <a:p>
            <a:pPr lvl="0">
              <a:lnSpc>
                <a:spcPct val="120000"/>
              </a:lnSpc>
            </a:pPr>
            <a:r>
              <a:rPr lang="en-IN" sz="6400" dirty="0" smtClean="0">
                <a:latin typeface="Georgia" panose="02040502050405020303" pitchFamily="18" charset="0"/>
              </a:rPr>
              <a:t>Disclose </a:t>
            </a:r>
            <a:r>
              <a:rPr lang="en-IN" sz="6400" dirty="0">
                <a:latin typeface="Georgia" panose="02040502050405020303" pitchFamily="18" charset="0"/>
              </a:rPr>
              <a:t>names, addresses and PAN details of donors and donation amount even for contributions less than </a:t>
            </a:r>
            <a:r>
              <a:rPr lang="en-IN" sz="6400" dirty="0" err="1">
                <a:latin typeface="Georgia" panose="02040502050405020303" pitchFamily="18" charset="0"/>
              </a:rPr>
              <a:t>Rs</a:t>
            </a:r>
            <a:r>
              <a:rPr lang="en-IN" sz="6400" dirty="0">
                <a:latin typeface="Georgia" panose="02040502050405020303" pitchFamily="18" charset="0"/>
              </a:rPr>
              <a:t> </a:t>
            </a:r>
            <a:r>
              <a:rPr lang="en-IN" sz="6400" dirty="0" smtClean="0">
                <a:latin typeface="Georgia" panose="02040502050405020303" pitchFamily="18" charset="0"/>
              </a:rPr>
              <a:t>20,000.</a:t>
            </a:r>
            <a:endParaRPr lang="en-IN" sz="6400" dirty="0">
              <a:latin typeface="Georgia" panose="02040502050405020303" pitchFamily="18" charset="0"/>
            </a:endParaRPr>
          </a:p>
          <a:p>
            <a:pPr>
              <a:lnSpc>
                <a:spcPct val="120000"/>
              </a:lnSpc>
            </a:pPr>
            <a:r>
              <a:rPr lang="en-IN" sz="6400" b="1" dirty="0" smtClean="0">
                <a:latin typeface="Georgia" panose="02040502050405020303" pitchFamily="18" charset="0"/>
              </a:rPr>
              <a:t>‘</a:t>
            </a:r>
            <a:r>
              <a:rPr lang="en-IN" sz="6400" b="1" dirty="0">
                <a:latin typeface="Georgia" panose="02040502050405020303" pitchFamily="18" charset="0"/>
              </a:rPr>
              <a:t>Electoral Trusts Companies’ scheme 2013 </a:t>
            </a:r>
            <a:r>
              <a:rPr lang="en-IN" sz="6400" dirty="0" smtClean="0">
                <a:latin typeface="Georgia" panose="02040502050405020303" pitchFamily="18" charset="0"/>
              </a:rPr>
              <a:t>should be amended to </a:t>
            </a:r>
            <a:r>
              <a:rPr lang="en-IN" sz="6400" dirty="0">
                <a:latin typeface="Georgia" panose="02040502050405020303" pitchFamily="18" charset="0"/>
              </a:rPr>
              <a:t>have a </a:t>
            </a:r>
            <a:r>
              <a:rPr lang="en-IN" sz="6400" b="1" dirty="0">
                <a:latin typeface="Georgia" panose="02040502050405020303" pitchFamily="18" charset="0"/>
              </a:rPr>
              <a:t>retrospective </a:t>
            </a:r>
            <a:r>
              <a:rPr lang="en-IN" sz="6400" b="1" dirty="0" smtClean="0">
                <a:latin typeface="Georgia" panose="02040502050405020303" pitchFamily="18" charset="0"/>
              </a:rPr>
              <a:t>effect</a:t>
            </a:r>
            <a:r>
              <a:rPr lang="en-IN" sz="6400" dirty="0" smtClean="0">
                <a:latin typeface="Georgia" panose="02040502050405020303" pitchFamily="18" charset="0"/>
              </a:rPr>
              <a:t>.</a:t>
            </a:r>
            <a:endParaRPr lang="en-US" sz="6400" dirty="0">
              <a:latin typeface="Georgia" panose="02040502050405020303" pitchFamily="18" charset="0"/>
            </a:endParaRPr>
          </a:p>
          <a:p>
            <a:pPr lvl="0">
              <a:lnSpc>
                <a:spcPct val="120000"/>
              </a:lnSpc>
            </a:pPr>
            <a:r>
              <a:rPr lang="en-IN" sz="6400" dirty="0" smtClean="0">
                <a:latin typeface="Georgia" panose="02040502050405020303" pitchFamily="18" charset="0"/>
              </a:rPr>
              <a:t>Sources </a:t>
            </a:r>
            <a:r>
              <a:rPr lang="en-IN" sz="6400" dirty="0">
                <a:latin typeface="Georgia" panose="02040502050405020303" pitchFamily="18" charset="0"/>
              </a:rPr>
              <a:t>of </a:t>
            </a:r>
            <a:r>
              <a:rPr lang="en-IN" sz="6400" b="1" dirty="0">
                <a:latin typeface="Georgia" panose="02040502050405020303" pitchFamily="18" charset="0"/>
              </a:rPr>
              <a:t>funds (above Rs 20,000)</a:t>
            </a:r>
            <a:r>
              <a:rPr lang="en-IN" sz="6400" dirty="0">
                <a:latin typeface="Georgia" panose="02040502050405020303" pitchFamily="18" charset="0"/>
              </a:rPr>
              <a:t> </a:t>
            </a:r>
            <a:r>
              <a:rPr lang="en-IN" sz="6400" b="1" dirty="0">
                <a:latin typeface="Georgia" panose="02040502050405020303" pitchFamily="18" charset="0"/>
              </a:rPr>
              <a:t>received</a:t>
            </a:r>
            <a:r>
              <a:rPr lang="en-IN" sz="6400" dirty="0">
                <a:latin typeface="Georgia" panose="02040502050405020303" pitchFamily="18" charset="0"/>
              </a:rPr>
              <a:t> by parties </a:t>
            </a:r>
            <a:r>
              <a:rPr lang="en-IN" sz="6400" b="1" dirty="0">
                <a:latin typeface="Georgia" panose="02040502050405020303" pitchFamily="18" charset="0"/>
              </a:rPr>
              <a:t>during the election period </a:t>
            </a:r>
            <a:r>
              <a:rPr lang="en-IN" sz="6400" b="1" dirty="0" smtClean="0">
                <a:latin typeface="Georgia" panose="02040502050405020303" pitchFamily="18" charset="0"/>
              </a:rPr>
              <a:t>to be </a:t>
            </a:r>
            <a:r>
              <a:rPr lang="en-IN" sz="6400" b="1" dirty="0">
                <a:latin typeface="Georgia" panose="02040502050405020303" pitchFamily="18" charset="0"/>
              </a:rPr>
              <a:t>reported </a:t>
            </a:r>
            <a:r>
              <a:rPr lang="en-IN" sz="6400" dirty="0">
                <a:latin typeface="Georgia" panose="02040502050405020303" pitchFamily="18" charset="0"/>
              </a:rPr>
              <a:t>as part of their election expenditure statement</a:t>
            </a:r>
            <a:r>
              <a:rPr lang="en-IN" sz="6400" dirty="0" smtClean="0">
                <a:latin typeface="Georgia" panose="02040502050405020303" pitchFamily="18" charset="0"/>
              </a:rPr>
              <a:t>.</a:t>
            </a:r>
          </a:p>
          <a:p>
            <a:pPr>
              <a:lnSpc>
                <a:spcPct val="120000"/>
              </a:lnSpc>
            </a:pPr>
            <a:r>
              <a:rPr lang="en-IN" sz="6400" b="1" dirty="0" smtClean="0">
                <a:latin typeface="Georgia" panose="02040502050405020303" pitchFamily="18" charset="0"/>
              </a:rPr>
              <a:t>If state funding is adopted</a:t>
            </a:r>
            <a:r>
              <a:rPr lang="en-IN" sz="6400" dirty="0" smtClean="0">
                <a:latin typeface="Georgia" panose="02040502050405020303" pitchFamily="18" charset="0"/>
              </a:rPr>
              <a:t>, its </a:t>
            </a:r>
            <a:r>
              <a:rPr lang="en-IN" sz="6400" b="1" dirty="0" smtClean="0">
                <a:latin typeface="Georgia" panose="02040502050405020303" pitchFamily="18" charset="0"/>
              </a:rPr>
              <a:t>should be preceded by reforms </a:t>
            </a:r>
            <a:r>
              <a:rPr lang="en-IN" sz="6400" dirty="0" smtClean="0">
                <a:latin typeface="Georgia" panose="02040502050405020303" pitchFamily="18" charset="0"/>
              </a:rPr>
              <a:t>such as decriminalisation of politics, inner-party democracy, electoral finance reform, transparency and accountability in political funding etc. </a:t>
            </a:r>
            <a:endParaRPr lang="en-IN" sz="6400" dirty="0">
              <a:latin typeface="Georgia" panose="02040502050405020303" pitchFamily="18" charset="0"/>
            </a:endParaRPr>
          </a:p>
          <a:p>
            <a:pPr>
              <a:lnSpc>
                <a:spcPct val="120000"/>
              </a:lnSpc>
            </a:pPr>
            <a:r>
              <a:rPr lang="en-US" sz="6400" b="1" dirty="0">
                <a:latin typeface="Georgia" panose="02040502050405020303" pitchFamily="18" charset="0"/>
              </a:rPr>
              <a:t>Status of submission</a:t>
            </a:r>
            <a:r>
              <a:rPr lang="en-US" sz="6400" dirty="0">
                <a:latin typeface="Georgia" panose="02040502050405020303" pitchFamily="18" charset="0"/>
              </a:rPr>
              <a:t> of reports by political parties should be made available on ECI website.</a:t>
            </a:r>
            <a:br>
              <a:rPr lang="en-US" sz="6400" dirty="0">
                <a:latin typeface="Georgia" panose="02040502050405020303" pitchFamily="18" charset="0"/>
              </a:rPr>
            </a:br>
            <a:endParaRPr lang="en-IN" sz="6400" dirty="0">
              <a:latin typeface="Georgia" panose="02040502050405020303" pitchFamily="18" charset="0"/>
            </a:endParaRPr>
          </a:p>
          <a:p>
            <a:pPr marL="0" indent="0">
              <a:lnSpc>
                <a:spcPct val="120000"/>
              </a:lnSpc>
              <a:buNone/>
            </a:pPr>
            <a:r>
              <a:rPr lang="en-US" sz="4800" b="1" i="1" dirty="0" smtClean="0">
                <a:latin typeface="Georgia" panose="02040502050405020303" pitchFamily="18" charset="0"/>
              </a:rPr>
              <a:t/>
            </a:r>
            <a:br>
              <a:rPr lang="en-US" sz="4800" b="1" i="1" dirty="0" smtClean="0">
                <a:latin typeface="Georgia" panose="02040502050405020303" pitchFamily="18" charset="0"/>
              </a:rPr>
            </a:br>
            <a:endParaRPr lang="en-IN" sz="2400" dirty="0">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51516" y="56696"/>
            <a:ext cx="1458792" cy="480645"/>
          </a:xfrm>
          <a:prstGeom prst="rect">
            <a:avLst/>
          </a:prstGeom>
        </p:spPr>
      </p:pic>
      <p:pic>
        <p:nvPicPr>
          <p:cNvPr id="7"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57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70" y="75535"/>
            <a:ext cx="10515600" cy="1325563"/>
          </a:xfrm>
        </p:spPr>
        <p:txBody>
          <a:bodyPr>
            <a:normAutofit/>
          </a:bodyPr>
          <a:lstStyle/>
          <a:p>
            <a:pPr algn="ctr"/>
            <a:r>
              <a:rPr lang="en-US" sz="2800" b="1" dirty="0" smtClean="0">
                <a:solidFill>
                  <a:schemeClr val="accent5">
                    <a:lumMod val="50000"/>
                  </a:schemeClr>
                </a:solidFill>
                <a:latin typeface="Georgia" panose="02040502050405020303" pitchFamily="18" charset="0"/>
              </a:rPr>
              <a:t>The Way Forward</a:t>
            </a:r>
            <a:endParaRPr lang="en-IN" sz="2800" b="1" dirty="0">
              <a:solidFill>
                <a:schemeClr val="accent5">
                  <a:lumMod val="50000"/>
                </a:schemeClr>
              </a:solidFill>
              <a:latin typeface="Georgia" panose="02040502050405020303" pitchFamily="18" charset="0"/>
            </a:endParaRPr>
          </a:p>
        </p:txBody>
      </p:sp>
      <p:sp>
        <p:nvSpPr>
          <p:cNvPr id="3" name="Content Placeholder 2"/>
          <p:cNvSpPr>
            <a:spLocks noGrp="1"/>
          </p:cNvSpPr>
          <p:nvPr>
            <p:ph idx="1"/>
          </p:nvPr>
        </p:nvSpPr>
        <p:spPr>
          <a:xfrm>
            <a:off x="461270" y="1186688"/>
            <a:ext cx="11514830" cy="5368658"/>
          </a:xfrm>
        </p:spPr>
        <p:txBody>
          <a:bodyPr>
            <a:normAutofit fontScale="25000" lnSpcReduction="20000"/>
          </a:bodyPr>
          <a:lstStyle/>
          <a:p>
            <a:pPr marL="0" indent="0">
              <a:buNone/>
            </a:pPr>
            <a:endParaRPr lang="en-US" sz="4300" i="1" dirty="0" smtClean="0">
              <a:latin typeface="Georgia" panose="02040502050405020303" pitchFamily="18" charset="0"/>
            </a:endParaRPr>
          </a:p>
          <a:p>
            <a:pPr marL="0" indent="0">
              <a:buNone/>
            </a:pPr>
            <a:r>
              <a:rPr lang="en-US" sz="6400" b="1" i="1" dirty="0">
                <a:latin typeface="Georgia" panose="02040502050405020303" pitchFamily="18" charset="0"/>
              </a:rPr>
              <a:t>Ensuring Compliance &amp; </a:t>
            </a:r>
            <a:r>
              <a:rPr lang="en-US" sz="6400" b="1" i="1" dirty="0" smtClean="0">
                <a:latin typeface="Georgia" panose="02040502050405020303" pitchFamily="18" charset="0"/>
              </a:rPr>
              <a:t>Accountability</a:t>
            </a:r>
            <a:br>
              <a:rPr lang="en-US" sz="6400" b="1" i="1" dirty="0" smtClean="0">
                <a:latin typeface="Georgia" panose="02040502050405020303" pitchFamily="18" charset="0"/>
              </a:rPr>
            </a:br>
            <a:endParaRPr lang="en-US" sz="6400" b="1" i="1" dirty="0">
              <a:latin typeface="Georgia" panose="02040502050405020303" pitchFamily="18" charset="0"/>
            </a:endParaRPr>
          </a:p>
          <a:p>
            <a:pPr>
              <a:lnSpc>
                <a:spcPct val="120000"/>
              </a:lnSpc>
            </a:pPr>
            <a:r>
              <a:rPr lang="en-IN" sz="6400" dirty="0" smtClean="0">
                <a:latin typeface="Georgia" panose="02040502050405020303" pitchFamily="18" charset="0"/>
              </a:rPr>
              <a:t>Requirement of a </a:t>
            </a:r>
            <a:r>
              <a:rPr lang="en-IN" sz="6400" b="1" dirty="0" smtClean="0">
                <a:latin typeface="Georgia" panose="02040502050405020303" pitchFamily="18" charset="0"/>
              </a:rPr>
              <a:t>law </a:t>
            </a:r>
            <a:r>
              <a:rPr lang="en-IN" sz="6400" b="1" dirty="0">
                <a:latin typeface="Georgia" panose="02040502050405020303" pitchFamily="18" charset="0"/>
              </a:rPr>
              <a:t>regulating political parties</a:t>
            </a:r>
            <a:r>
              <a:rPr lang="en-IN" sz="6400" dirty="0">
                <a:latin typeface="Georgia" panose="02040502050405020303" pitchFamily="18" charset="0"/>
              </a:rPr>
              <a:t>, party constitution, organization, internal elections, candidate selection etc. </a:t>
            </a:r>
          </a:p>
          <a:p>
            <a:pPr lvl="0">
              <a:lnSpc>
                <a:spcPct val="120000"/>
              </a:lnSpc>
            </a:pPr>
            <a:r>
              <a:rPr lang="en-IN" sz="6400" b="1" dirty="0" smtClean="0">
                <a:latin typeface="Georgia" panose="02040502050405020303" pitchFamily="18" charset="0"/>
              </a:rPr>
              <a:t>Penalty (fine) </a:t>
            </a:r>
            <a:r>
              <a:rPr lang="en-IN" sz="6400" b="1" dirty="0">
                <a:latin typeface="Georgia" panose="02040502050405020303" pitchFamily="18" charset="0"/>
              </a:rPr>
              <a:t>for </a:t>
            </a:r>
            <a:r>
              <a:rPr lang="en-IN" sz="6400" b="1" dirty="0" smtClean="0">
                <a:latin typeface="Georgia" panose="02040502050405020303" pitchFamily="18" charset="0"/>
              </a:rPr>
              <a:t>non-compliance</a:t>
            </a:r>
            <a:r>
              <a:rPr lang="en-IN" sz="6400" dirty="0" smtClean="0">
                <a:latin typeface="Georgia" panose="02040502050405020303" pitchFamily="18" charset="0"/>
              </a:rPr>
              <a:t>, </a:t>
            </a:r>
            <a:r>
              <a:rPr lang="en-IN" sz="6400" b="1" dirty="0">
                <a:latin typeface="Georgia" panose="02040502050405020303" pitchFamily="18" charset="0"/>
              </a:rPr>
              <a:t>de-recognition</a:t>
            </a:r>
            <a:r>
              <a:rPr lang="en-IN" sz="6400" dirty="0">
                <a:latin typeface="Georgia" panose="02040502050405020303" pitchFamily="18" charset="0"/>
              </a:rPr>
              <a:t> in extreme cases while penalty for filing false information should be up to a maximum of fifty-lakh </a:t>
            </a:r>
            <a:r>
              <a:rPr lang="en-IN" sz="6400" dirty="0" smtClean="0">
                <a:latin typeface="Georgia" panose="02040502050405020303" pitchFamily="18" charset="0"/>
              </a:rPr>
              <a:t>rupees.</a:t>
            </a:r>
            <a:endParaRPr lang="en-IN" sz="6400" dirty="0">
              <a:latin typeface="Georgia" panose="02040502050405020303" pitchFamily="18" charset="0"/>
            </a:endParaRPr>
          </a:p>
          <a:p>
            <a:pPr lvl="0">
              <a:lnSpc>
                <a:spcPct val="120000"/>
              </a:lnSpc>
            </a:pPr>
            <a:r>
              <a:rPr lang="en-IN" sz="6400" dirty="0">
                <a:latin typeface="Georgia" panose="02040502050405020303" pitchFamily="18" charset="0"/>
              </a:rPr>
              <a:t>Electoral Trust(s) that fail to submit annual report of contributions in the prescribed format </a:t>
            </a:r>
            <a:r>
              <a:rPr lang="en-IN" sz="6400" dirty="0" smtClean="0">
                <a:latin typeface="Georgia" panose="02040502050405020303" pitchFamily="18" charset="0"/>
              </a:rPr>
              <a:t>should </a:t>
            </a:r>
            <a:r>
              <a:rPr lang="en-IN" sz="6400" b="1" dirty="0">
                <a:latin typeface="Georgia" panose="02040502050405020303" pitchFamily="18" charset="0"/>
              </a:rPr>
              <a:t>not be entitled to tax relief</a:t>
            </a:r>
            <a:r>
              <a:rPr lang="en-IN" sz="6400" dirty="0">
                <a:latin typeface="Georgia" panose="02040502050405020303" pitchFamily="18" charset="0"/>
              </a:rPr>
              <a:t> for such financial year </a:t>
            </a:r>
            <a:r>
              <a:rPr lang="en-IN" sz="6400" dirty="0" smtClean="0">
                <a:latin typeface="Georgia" panose="02040502050405020303" pitchFamily="18" charset="0"/>
              </a:rPr>
              <a:t>and should be fined. </a:t>
            </a:r>
          </a:p>
          <a:p>
            <a:pPr lvl="0">
              <a:lnSpc>
                <a:spcPct val="120000"/>
              </a:lnSpc>
            </a:pPr>
            <a:r>
              <a:rPr lang="en-IN" sz="6400" dirty="0" smtClean="0">
                <a:latin typeface="Georgia" panose="02040502050405020303" pitchFamily="18" charset="0"/>
              </a:rPr>
              <a:t>Continuation </a:t>
            </a:r>
            <a:r>
              <a:rPr lang="en-IN" sz="6400" dirty="0">
                <a:latin typeface="Georgia" panose="02040502050405020303" pitchFamily="18" charset="0"/>
              </a:rPr>
              <a:t>of non-compliance beyond 90 days </a:t>
            </a:r>
            <a:r>
              <a:rPr lang="en-IN" sz="6400" dirty="0" smtClean="0">
                <a:latin typeface="Georgia" panose="02040502050405020303" pitchFamily="18" charset="0"/>
              </a:rPr>
              <a:t>should </a:t>
            </a:r>
            <a:r>
              <a:rPr lang="en-IN" sz="6400" dirty="0">
                <a:latin typeface="Georgia" panose="02040502050405020303" pitchFamily="18" charset="0"/>
              </a:rPr>
              <a:t>result in </a:t>
            </a:r>
            <a:r>
              <a:rPr lang="en-IN" sz="6400" b="1" dirty="0">
                <a:latin typeface="Georgia" panose="02040502050405020303" pitchFamily="18" charset="0"/>
              </a:rPr>
              <a:t>banning</a:t>
            </a:r>
            <a:r>
              <a:rPr lang="en-IN" sz="6400" dirty="0">
                <a:latin typeface="Georgia" panose="02040502050405020303" pitchFamily="18" charset="0"/>
              </a:rPr>
              <a:t> the trust from receiving donations in future. </a:t>
            </a:r>
            <a:endParaRPr lang="en-IN" sz="6400" dirty="0" smtClean="0">
              <a:latin typeface="Georgia" panose="02040502050405020303" pitchFamily="18" charset="0"/>
            </a:endParaRPr>
          </a:p>
          <a:p>
            <a:pPr marL="0" indent="0">
              <a:lnSpc>
                <a:spcPct val="120000"/>
              </a:lnSpc>
              <a:buNone/>
            </a:pPr>
            <a:r>
              <a:rPr lang="en-US" sz="6400" b="1" i="1" dirty="0">
                <a:latin typeface="Georgia" panose="02040502050405020303" pitchFamily="18" charset="0"/>
              </a:rPr>
              <a:t/>
            </a:r>
            <a:br>
              <a:rPr lang="en-US" sz="6400" b="1" i="1" dirty="0">
                <a:latin typeface="Georgia" panose="02040502050405020303" pitchFamily="18" charset="0"/>
              </a:rPr>
            </a:br>
            <a:r>
              <a:rPr lang="en-US" sz="6400" b="1" i="1" dirty="0">
                <a:latin typeface="Georgia" panose="02040502050405020303" pitchFamily="18" charset="0"/>
              </a:rPr>
              <a:t>Empowering the </a:t>
            </a:r>
            <a:r>
              <a:rPr lang="en-US" sz="6400" b="1" i="1" dirty="0" smtClean="0">
                <a:latin typeface="Georgia" panose="02040502050405020303" pitchFamily="18" charset="0"/>
              </a:rPr>
              <a:t>ECI</a:t>
            </a:r>
            <a:br>
              <a:rPr lang="en-US" sz="6400" b="1" i="1" dirty="0" smtClean="0">
                <a:latin typeface="Georgia" panose="02040502050405020303" pitchFamily="18" charset="0"/>
              </a:rPr>
            </a:br>
            <a:endParaRPr lang="en-IN" sz="6400" b="1" i="1" dirty="0" smtClean="0">
              <a:latin typeface="Georgia" panose="02040502050405020303" pitchFamily="18" charset="0"/>
            </a:endParaRPr>
          </a:p>
          <a:p>
            <a:r>
              <a:rPr lang="en-IN" sz="6400" b="1" dirty="0" smtClean="0">
                <a:latin typeface="Georgia" panose="02040502050405020303" pitchFamily="18" charset="0"/>
              </a:rPr>
              <a:t>Power </a:t>
            </a:r>
            <a:r>
              <a:rPr lang="en-IN" sz="6400" dirty="0" smtClean="0">
                <a:latin typeface="Georgia" panose="02040502050405020303" pitchFamily="18" charset="0"/>
              </a:rPr>
              <a:t>to ECI </a:t>
            </a:r>
            <a:r>
              <a:rPr lang="en-IN" sz="6400" b="1" dirty="0" smtClean="0">
                <a:latin typeface="Georgia" panose="02040502050405020303" pitchFamily="18" charset="0"/>
              </a:rPr>
              <a:t>to de-recognize political parties </a:t>
            </a:r>
            <a:r>
              <a:rPr lang="en-IN" sz="6400" dirty="0" smtClean="0">
                <a:latin typeface="Georgia" panose="02040502050405020303" pitchFamily="18" charset="0"/>
              </a:rPr>
              <a:t>and/or impose strict penalties in case of non-compliance.</a:t>
            </a:r>
            <a:endParaRPr lang="en-IN" sz="6400" dirty="0">
              <a:latin typeface="Georgia" panose="02040502050405020303" pitchFamily="18" charset="0"/>
            </a:endParaRPr>
          </a:p>
          <a:p>
            <a:r>
              <a:rPr lang="en-IN" sz="6400" dirty="0" smtClean="0">
                <a:latin typeface="Georgia" panose="02040502050405020303" pitchFamily="18" charset="0"/>
              </a:rPr>
              <a:t>ECI</a:t>
            </a:r>
            <a:r>
              <a:rPr lang="en-IN" sz="6400" b="1" dirty="0" smtClean="0">
                <a:latin typeface="Georgia" panose="02040502050405020303" pitchFamily="18" charset="0"/>
              </a:rPr>
              <a:t> </a:t>
            </a:r>
            <a:r>
              <a:rPr lang="en-IN" sz="6400" b="1" dirty="0">
                <a:latin typeface="Georgia" panose="02040502050405020303" pitchFamily="18" charset="0"/>
              </a:rPr>
              <a:t>transparency guidelines </a:t>
            </a:r>
            <a:r>
              <a:rPr lang="en-IN" sz="6400" dirty="0">
                <a:latin typeface="Georgia" panose="02040502050405020303" pitchFamily="18" charset="0"/>
              </a:rPr>
              <a:t>need to be given </a:t>
            </a:r>
            <a:r>
              <a:rPr lang="en-IN" sz="6400" b="1" dirty="0">
                <a:latin typeface="Georgia" panose="02040502050405020303" pitchFamily="18" charset="0"/>
              </a:rPr>
              <a:t>statutory backing</a:t>
            </a:r>
            <a:r>
              <a:rPr lang="en-IN" sz="6400" dirty="0">
                <a:latin typeface="Georgia" panose="02040502050405020303" pitchFamily="18" charset="0"/>
              </a:rPr>
              <a:t>. </a:t>
            </a:r>
          </a:p>
          <a:p>
            <a:pPr lvl="0"/>
            <a:r>
              <a:rPr lang="en-GB" sz="6400" b="1" dirty="0" smtClean="0">
                <a:latin typeface="Georgia" panose="02040502050405020303" pitchFamily="18" charset="0"/>
              </a:rPr>
              <a:t>Scrutiny </a:t>
            </a:r>
            <a:r>
              <a:rPr lang="en-GB" sz="6400" b="1" dirty="0">
                <a:latin typeface="Georgia" panose="02040502050405020303" pitchFamily="18" charset="0"/>
              </a:rPr>
              <a:t>of financial documents </a:t>
            </a:r>
            <a:r>
              <a:rPr lang="en-GB" sz="6400" dirty="0">
                <a:latin typeface="Georgia" panose="02040502050405020303" pitchFamily="18" charset="0"/>
              </a:rPr>
              <a:t>submitted by </a:t>
            </a:r>
            <a:r>
              <a:rPr lang="en-GB" sz="6400" dirty="0" smtClean="0">
                <a:latin typeface="Georgia" panose="02040502050405020303" pitchFamily="18" charset="0"/>
              </a:rPr>
              <a:t>parties to </a:t>
            </a:r>
            <a:r>
              <a:rPr lang="en-GB" sz="6400" dirty="0">
                <a:latin typeface="Georgia" panose="02040502050405020303" pitchFamily="18" charset="0"/>
              </a:rPr>
              <a:t>be conducted annually by a body approved by CAG and ECI</a:t>
            </a:r>
            <a:r>
              <a:rPr lang="en-GB" sz="6400" dirty="0" smtClean="0">
                <a:latin typeface="Georgia" panose="02040502050405020303" pitchFamily="18" charset="0"/>
              </a:rPr>
              <a:t>.</a:t>
            </a:r>
          </a:p>
          <a:p>
            <a:pPr lvl="0"/>
            <a:r>
              <a:rPr lang="en-IN" sz="6400" dirty="0">
                <a:latin typeface="Georgia" panose="02040502050405020303" pitchFamily="18" charset="0"/>
              </a:rPr>
              <a:t>Political parties </a:t>
            </a:r>
            <a:r>
              <a:rPr lang="en-IN" sz="6400" b="1" dirty="0">
                <a:latin typeface="Georgia" panose="02040502050405020303" pitchFamily="18" charset="0"/>
              </a:rPr>
              <a:t>inactive over a prolonged period, do not take part in any election and continue to receive donations through Electoral Bonds should be de-listed by the ECI</a:t>
            </a:r>
            <a:r>
              <a:rPr lang="en-IN" sz="6400" dirty="0">
                <a:latin typeface="Georgia" panose="02040502050405020303" pitchFamily="18" charset="0"/>
              </a:rPr>
              <a:t> from time to </a:t>
            </a:r>
            <a:r>
              <a:rPr lang="en-IN" sz="6400" dirty="0" smtClean="0">
                <a:latin typeface="Georgia" panose="02040502050405020303" pitchFamily="18" charset="0"/>
              </a:rPr>
              <a:t>time.</a:t>
            </a:r>
            <a:endParaRPr lang="en-IN" sz="6400" dirty="0">
              <a:latin typeface="Georgia" panose="02040502050405020303" pitchFamily="18" charset="0"/>
            </a:endParaRPr>
          </a:p>
          <a:p>
            <a:pPr marL="0" indent="0">
              <a:buNone/>
            </a:pPr>
            <a:r>
              <a:rPr lang="en-US" sz="4800" b="1" i="1" dirty="0" smtClean="0">
                <a:latin typeface="Georgia" panose="02040502050405020303" pitchFamily="18" charset="0"/>
              </a:rPr>
              <a:t/>
            </a:r>
            <a:br>
              <a:rPr lang="en-US" sz="4800" b="1" i="1" dirty="0" smtClean="0">
                <a:latin typeface="Georgia" panose="02040502050405020303" pitchFamily="18" charset="0"/>
              </a:rPr>
            </a:br>
            <a:endParaRPr lang="en-IN" sz="2400" dirty="0">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51516" y="56696"/>
            <a:ext cx="1458792" cy="480645"/>
          </a:xfrm>
          <a:prstGeom prst="rect">
            <a:avLst/>
          </a:prstGeom>
        </p:spPr>
      </p:pic>
      <p:pic>
        <p:nvPicPr>
          <p:cNvPr id="7"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05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00446" y="992282"/>
            <a:ext cx="11628568" cy="2846267"/>
          </a:xfrm>
          <a:prstGeom prst="rect">
            <a:avLst/>
          </a:prstGeom>
          <a:solidFill>
            <a:srgbClr val="EFCEC5">
              <a:alpha val="23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60000"/>
              </a:lnSpc>
            </a:pPr>
            <a:r>
              <a:rPr lang="en-US" sz="2400" b="1" dirty="0">
                <a:solidFill>
                  <a:schemeClr val="accent5">
                    <a:lumMod val="75000"/>
                  </a:schemeClr>
                </a:solidFill>
                <a:latin typeface="Garamond" panose="02020404030301010803" pitchFamily="18" charset="0"/>
              </a:rPr>
              <a:t>Association for Democratic Reforms (ADR), </a:t>
            </a:r>
            <a:r>
              <a:rPr lang="en-US" sz="2400" b="1" dirty="0">
                <a:latin typeface="Garamond" panose="02020404030301010803" pitchFamily="18" charset="0"/>
              </a:rPr>
              <a:t>a citizen-led, non-political and non-governmental organization which has been </a:t>
            </a:r>
            <a:r>
              <a:rPr lang="en-US" sz="2400" b="1" dirty="0" smtClean="0">
                <a:latin typeface="Garamond" panose="02020404030301010803" pitchFamily="18" charset="0"/>
              </a:rPr>
              <a:t>around for more than </a:t>
            </a:r>
            <a:r>
              <a:rPr lang="en-US" sz="2400" b="1" dirty="0">
                <a:latin typeface="Garamond" panose="02020404030301010803" pitchFamily="18" charset="0"/>
              </a:rPr>
              <a:t>20 </a:t>
            </a:r>
            <a:r>
              <a:rPr lang="en-US" sz="2400" b="1" dirty="0" smtClean="0">
                <a:latin typeface="Garamond" panose="02020404030301010803" pitchFamily="18" charset="0"/>
              </a:rPr>
              <a:t>years now. </a:t>
            </a:r>
            <a:r>
              <a:rPr lang="en-US" sz="2400" b="1" dirty="0">
                <a:latin typeface="Garamond" panose="02020404030301010803" pitchFamily="18" charset="0"/>
              </a:rPr>
              <a:t>Our goal is to improve governance and strengthen democracy by continuous work in the area of Electoral and Political Reforms.</a:t>
            </a:r>
            <a:r>
              <a:rPr lang="en-US" sz="2400" b="1" dirty="0" smtClean="0">
                <a:latin typeface="Garamond" panose="02020404030301010803" pitchFamily="18" charset="0"/>
              </a:rPr>
              <a:t> </a:t>
            </a:r>
            <a:endParaRPr lang="en-US" sz="2400" b="1" dirty="0">
              <a:latin typeface="Garamond" panose="020204040303010108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39" y="60695"/>
            <a:ext cx="1226738" cy="591982"/>
          </a:xfrm>
          <a:prstGeom prst="rect">
            <a:avLst/>
          </a:prstGeom>
        </p:spPr>
      </p:pic>
      <p:pic>
        <p:nvPicPr>
          <p:cNvPr id="6" name="Picture 5"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051" y="7726"/>
            <a:ext cx="2690949" cy="6979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05655" y="4164624"/>
            <a:ext cx="10418150" cy="2169825"/>
          </a:xfrm>
          <a:prstGeom prst="rect">
            <a:avLst/>
          </a:prstGeom>
          <a:solidFill>
            <a:srgbClr val="E38C0B">
              <a:alpha val="32000"/>
            </a:srgbClr>
          </a:solidFill>
        </p:spPr>
        <p:txBody>
          <a:bodyPr wrap="square">
            <a:spAutoFit/>
          </a:bodyPr>
          <a:lstStyle/>
          <a:p>
            <a:pPr lvl="1">
              <a:lnSpc>
                <a:spcPct val="150000"/>
              </a:lnSpc>
            </a:pPr>
            <a:r>
              <a:rPr lang="en-US" b="1" dirty="0" smtClean="0">
                <a:latin typeface="Garamond" panose="02020404030301010803" pitchFamily="18" charset="0"/>
                <a:ea typeface="+mj-ea"/>
                <a:cs typeface="+mj-cs"/>
              </a:rPr>
              <a:t>My </a:t>
            </a:r>
            <a:r>
              <a:rPr lang="en-US" b="1" dirty="0" err="1" smtClean="0">
                <a:latin typeface="Garamond" panose="02020404030301010803" pitchFamily="18" charset="0"/>
                <a:ea typeface="+mj-ea"/>
                <a:cs typeface="+mj-cs"/>
              </a:rPr>
              <a:t>Neta</a:t>
            </a:r>
            <a:r>
              <a:rPr lang="en-US" b="1" dirty="0" smtClean="0">
                <a:latin typeface="Garamond" panose="02020404030301010803" pitchFamily="18" charset="0"/>
                <a:ea typeface="+mj-ea"/>
                <a:cs typeface="+mj-cs"/>
              </a:rPr>
              <a:t> website </a:t>
            </a:r>
            <a:r>
              <a:rPr lang="en-US" b="1" dirty="0">
                <a:latin typeface="Garamond" panose="02020404030301010803" pitchFamily="18" charset="0"/>
                <a:ea typeface="+mj-ea"/>
                <a:cs typeface="+mj-cs"/>
              </a:rPr>
              <a:t>(www.myneta.info) </a:t>
            </a:r>
            <a:r>
              <a:rPr lang="en-US" dirty="0">
                <a:latin typeface="Garamond" panose="02020404030301010803" pitchFamily="18" charset="0"/>
                <a:ea typeface="+mj-ea"/>
                <a:cs typeface="+mj-cs"/>
              </a:rPr>
              <a:t>is an open data depository platform run by </a:t>
            </a:r>
            <a:r>
              <a:rPr lang="en-US" dirty="0" smtClean="0">
                <a:latin typeface="Garamond" panose="02020404030301010803" pitchFamily="18" charset="0"/>
                <a:ea typeface="+mj-ea"/>
                <a:cs typeface="+mj-cs"/>
              </a:rPr>
              <a:t>ADR </a:t>
            </a:r>
            <a:r>
              <a:rPr lang="en-US" dirty="0">
                <a:latin typeface="Garamond" panose="02020404030301010803" pitchFamily="18" charset="0"/>
                <a:ea typeface="+mj-ea"/>
                <a:cs typeface="+mj-cs"/>
              </a:rPr>
              <a:t>which aims to empower Indian voters with </a:t>
            </a:r>
            <a:r>
              <a:rPr lang="en-US" dirty="0" smtClean="0">
                <a:latin typeface="Garamond" panose="02020404030301010803" pitchFamily="18" charset="0"/>
                <a:ea typeface="+mj-ea"/>
                <a:cs typeface="+mj-cs"/>
              </a:rPr>
              <a:t>the </a:t>
            </a:r>
            <a:r>
              <a:rPr lang="en-US" dirty="0">
                <a:latin typeface="Garamond" panose="02020404030301010803" pitchFamily="18" charset="0"/>
                <a:ea typeface="+mj-ea"/>
                <a:cs typeface="+mj-cs"/>
              </a:rPr>
              <a:t>following </a:t>
            </a:r>
            <a:r>
              <a:rPr lang="en-US" dirty="0" smtClean="0">
                <a:latin typeface="Garamond" panose="02020404030301010803" pitchFamily="18" charset="0"/>
                <a:ea typeface="+mj-ea"/>
                <a:cs typeface="+mj-cs"/>
              </a:rPr>
              <a:t>information:</a:t>
            </a:r>
            <a:endParaRPr lang="en-US" dirty="0">
              <a:latin typeface="Garamond" panose="02020404030301010803" pitchFamily="18" charset="0"/>
              <a:ea typeface="+mj-ea"/>
              <a:cs typeface="+mj-cs"/>
            </a:endParaRPr>
          </a:p>
          <a:p>
            <a:pPr marL="742950" lvl="1" indent="-285750">
              <a:lnSpc>
                <a:spcPct val="150000"/>
              </a:lnSpc>
              <a:buFont typeface="Arial" panose="020B0604020202020204" pitchFamily="34" charset="0"/>
              <a:buChar char="•"/>
            </a:pPr>
            <a:r>
              <a:rPr lang="en-US" dirty="0" smtClean="0">
                <a:latin typeface="Garamond" panose="02020404030301010803" pitchFamily="18" charset="0"/>
                <a:ea typeface="+mj-ea"/>
                <a:cs typeface="+mj-cs"/>
              </a:rPr>
              <a:t>Criminal</a:t>
            </a:r>
            <a:r>
              <a:rPr lang="en-US" dirty="0">
                <a:latin typeface="Garamond" panose="02020404030301010803" pitchFamily="18" charset="0"/>
                <a:ea typeface="+mj-ea"/>
                <a:cs typeface="+mj-cs"/>
              </a:rPr>
              <a:t>, Financial and Educational information of candidates who have contested elections to State Assemblies, the Parliament and a few local bodies </a:t>
            </a:r>
          </a:p>
          <a:p>
            <a:pPr marL="742950" lvl="1" indent="-285750">
              <a:lnSpc>
                <a:spcPct val="150000"/>
              </a:lnSpc>
              <a:buFont typeface="Arial" panose="020B0604020202020204" pitchFamily="34" charset="0"/>
              <a:buChar char="•"/>
            </a:pPr>
            <a:r>
              <a:rPr lang="en-US" dirty="0">
                <a:latin typeface="Garamond" panose="02020404030301010803" pitchFamily="18" charset="0"/>
                <a:ea typeface="+mj-ea"/>
                <a:cs typeface="+mj-cs"/>
              </a:rPr>
              <a:t>Details of Donations &amp; Income-Expenditure statements of political parties</a:t>
            </a:r>
          </a:p>
        </p:txBody>
      </p:sp>
    </p:spTree>
    <p:extLst>
      <p:ext uri="{BB962C8B-B14F-4D97-AF65-F5344CB8AC3E}">
        <p14:creationId xmlns:p14="http://schemas.microsoft.com/office/powerpoint/2010/main" val="362182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4562" y="2588654"/>
            <a:ext cx="7521262" cy="1323439"/>
          </a:xfrm>
          <a:prstGeom prst="rect">
            <a:avLst/>
          </a:prstGeom>
          <a:noFill/>
        </p:spPr>
        <p:txBody>
          <a:bodyPr wrap="square" rtlCol="0">
            <a:spAutoFit/>
          </a:bodyPr>
          <a:lstStyle/>
          <a:p>
            <a:r>
              <a:rPr lang="en-US" sz="8000" b="1" dirty="0" smtClean="0">
                <a:solidFill>
                  <a:schemeClr val="accent5">
                    <a:lumMod val="50000"/>
                  </a:schemeClr>
                </a:solidFill>
                <a:latin typeface="Georgia" panose="02040502050405020303" pitchFamily="18" charset="0"/>
              </a:rPr>
              <a:t>Thank You !</a:t>
            </a:r>
            <a:endParaRPr lang="en-IN" sz="8000" b="1" dirty="0">
              <a:solidFill>
                <a:schemeClr val="accent5">
                  <a:lumMod val="50000"/>
                </a:schemeClr>
              </a:solidFill>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51516" y="14493"/>
            <a:ext cx="1458792" cy="672463"/>
          </a:xfrm>
          <a:prstGeom prst="rect">
            <a:avLst/>
          </a:prstGeom>
        </p:spPr>
      </p:pic>
      <p:pic>
        <p:nvPicPr>
          <p:cNvPr id="6"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82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1654628" y="629007"/>
            <a:ext cx="8847909" cy="5708737"/>
          </a:xfrm>
          <a:prstGeom prst="rect">
            <a:avLst/>
          </a:prstGeom>
        </p:spPr>
      </p:pic>
      <p:pic>
        <p:nvPicPr>
          <p:cNvPr id="6" name="Picture 5"/>
          <p:cNvPicPr>
            <a:picLocks noChangeAspect="1"/>
          </p:cNvPicPr>
          <p:nvPr/>
        </p:nvPicPr>
        <p:blipFill>
          <a:blip r:embed="rId3"/>
          <a:stretch>
            <a:fillRect/>
          </a:stretch>
        </p:blipFill>
        <p:spPr>
          <a:xfrm>
            <a:off x="51516" y="56696"/>
            <a:ext cx="1458792" cy="480645"/>
          </a:xfrm>
          <a:prstGeom prst="rect">
            <a:avLst/>
          </a:prstGeom>
        </p:spPr>
      </p:pic>
      <p:pic>
        <p:nvPicPr>
          <p:cNvPr id="8"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81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7772" y="2696973"/>
            <a:ext cx="8281115" cy="584775"/>
          </a:xfrm>
          <a:prstGeom prst="rect">
            <a:avLst/>
          </a:prstGeom>
          <a:noFill/>
        </p:spPr>
        <p:txBody>
          <a:bodyPr wrap="square" rtlCol="0">
            <a:spAutoFit/>
          </a:bodyPr>
          <a:lstStyle/>
          <a:p>
            <a:pPr algn="ctr"/>
            <a:r>
              <a:rPr lang="en-US" sz="3200" b="1" dirty="0" smtClean="0">
                <a:solidFill>
                  <a:schemeClr val="accent5">
                    <a:lumMod val="50000"/>
                  </a:schemeClr>
                </a:solidFill>
                <a:latin typeface="Georgia" panose="02040502050405020303" pitchFamily="18" charset="0"/>
              </a:rPr>
              <a:t>Part 1: Transparency in Democracy </a:t>
            </a:r>
          </a:p>
        </p:txBody>
      </p:sp>
      <p:pic>
        <p:nvPicPr>
          <p:cNvPr id="11" name="Picture 10"/>
          <p:cNvPicPr>
            <a:picLocks noChangeAspect="1"/>
          </p:cNvPicPr>
          <p:nvPr/>
        </p:nvPicPr>
        <p:blipFill>
          <a:blip r:embed="rId2"/>
          <a:stretch>
            <a:fillRect/>
          </a:stretch>
        </p:blipFill>
        <p:spPr>
          <a:xfrm>
            <a:off x="103030" y="137541"/>
            <a:ext cx="1854559" cy="611043"/>
          </a:xfrm>
          <a:prstGeom prst="rect">
            <a:avLst/>
          </a:prstGeom>
        </p:spPr>
      </p:pic>
      <p:pic>
        <p:nvPicPr>
          <p:cNvPr id="1040"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75" y="0"/>
            <a:ext cx="26765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964" y="4301544"/>
            <a:ext cx="5537859" cy="3278222"/>
          </a:xfrm>
          <a:prstGeom prst="rect">
            <a:avLst/>
          </a:prstGeom>
        </p:spPr>
      </p:pic>
      <p:pic>
        <p:nvPicPr>
          <p:cNvPr id="2" name="Picture 1"/>
          <p:cNvPicPr>
            <a:picLocks noChangeAspect="1"/>
          </p:cNvPicPr>
          <p:nvPr/>
        </p:nvPicPr>
        <p:blipFill>
          <a:blip r:embed="rId5"/>
          <a:stretch>
            <a:fillRect/>
          </a:stretch>
        </p:blipFill>
        <p:spPr>
          <a:xfrm>
            <a:off x="0" y="4515143"/>
            <a:ext cx="1733333" cy="2342857"/>
          </a:xfrm>
          <a:prstGeom prst="rect">
            <a:avLst/>
          </a:prstGeom>
        </p:spPr>
      </p:pic>
    </p:spTree>
    <p:extLst>
      <p:ext uri="{BB962C8B-B14F-4D97-AF65-F5344CB8AC3E}">
        <p14:creationId xmlns:p14="http://schemas.microsoft.com/office/powerpoint/2010/main" val="366886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3030" y="137541"/>
            <a:ext cx="1854559" cy="611043"/>
          </a:xfrm>
          <a:prstGeom prst="rect">
            <a:avLst/>
          </a:prstGeom>
        </p:spPr>
      </p:pic>
      <p:pic>
        <p:nvPicPr>
          <p:cNvPr id="8" name="Picture 16"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75" y="43012"/>
            <a:ext cx="2676525" cy="8001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69632" y="3326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accent5">
                    <a:lumMod val="50000"/>
                  </a:schemeClr>
                </a:solidFill>
                <a:latin typeface="Georgia" panose="02040502050405020303" pitchFamily="18" charset="0"/>
              </a:rPr>
              <a:t>Transparency in Democracy</a:t>
            </a:r>
            <a:endParaRPr lang="en-IN" sz="2400" b="1" dirty="0">
              <a:solidFill>
                <a:schemeClr val="accent5">
                  <a:lumMod val="50000"/>
                </a:schemeClr>
              </a:solidFill>
              <a:latin typeface="Georgia" panose="02040502050405020303" pitchFamily="18" charset="0"/>
            </a:endParaRPr>
          </a:p>
        </p:txBody>
      </p:sp>
      <p:sp>
        <p:nvSpPr>
          <p:cNvPr id="4" name="Rectangle 3"/>
          <p:cNvSpPr/>
          <p:nvPr/>
        </p:nvSpPr>
        <p:spPr>
          <a:xfrm>
            <a:off x="965066" y="1658184"/>
            <a:ext cx="10515600" cy="46628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IN" dirty="0">
                <a:latin typeface="Georgia" panose="02040502050405020303" pitchFamily="18" charset="0"/>
              </a:rPr>
              <a:t>The Democracy </a:t>
            </a:r>
            <a:r>
              <a:rPr lang="en-IN" dirty="0" smtClean="0">
                <a:latin typeface="Georgia" panose="02040502050405020303" pitchFamily="18" charset="0"/>
              </a:rPr>
              <a:t>Index</a:t>
            </a:r>
          </a:p>
          <a:p>
            <a:pPr marL="285750" indent="-285750" algn="just">
              <a:lnSpc>
                <a:spcPct val="150000"/>
              </a:lnSpc>
              <a:buFont typeface="Arial" panose="020B0604020202020204" pitchFamily="34" charset="0"/>
              <a:buChar char="•"/>
            </a:pPr>
            <a:r>
              <a:rPr lang="en-IN" dirty="0" smtClean="0">
                <a:latin typeface="Georgia" panose="02040502050405020303" pitchFamily="18" charset="0"/>
              </a:rPr>
              <a:t>Open Government</a:t>
            </a:r>
          </a:p>
          <a:p>
            <a:pPr marL="285750" indent="-285750">
              <a:lnSpc>
                <a:spcPct val="150000"/>
              </a:lnSpc>
              <a:buFont typeface="Arial" panose="020B0604020202020204" pitchFamily="34" charset="0"/>
              <a:buChar char="•"/>
            </a:pPr>
            <a:r>
              <a:rPr lang="en-IN" dirty="0" smtClean="0">
                <a:latin typeface="Georgia" panose="02040502050405020303" pitchFamily="18" charset="0"/>
              </a:rPr>
              <a:t>Some dimensions:</a:t>
            </a:r>
            <a:endParaRPr lang="en-IN" dirty="0">
              <a:latin typeface="Georgia" panose="02040502050405020303" pitchFamily="18" charset="0"/>
            </a:endParaRPr>
          </a:p>
          <a:p>
            <a:pPr marL="742950" lvl="1" indent="-285750">
              <a:lnSpc>
                <a:spcPct val="150000"/>
              </a:lnSpc>
              <a:buFont typeface="Wingdings" panose="05000000000000000000" pitchFamily="2" charset="2"/>
              <a:buChar char="v"/>
            </a:pPr>
            <a:r>
              <a:rPr lang="en-IN" dirty="0" smtClean="0">
                <a:latin typeface="Georgia" panose="02040502050405020303" pitchFamily="18" charset="0"/>
              </a:rPr>
              <a:t>Develop instruments</a:t>
            </a:r>
          </a:p>
          <a:p>
            <a:pPr marL="742950" lvl="1" indent="-285750">
              <a:lnSpc>
                <a:spcPct val="150000"/>
              </a:lnSpc>
              <a:buFont typeface="Wingdings" panose="05000000000000000000" pitchFamily="2" charset="2"/>
              <a:buChar char="v"/>
            </a:pPr>
            <a:r>
              <a:rPr lang="en-IN" dirty="0" smtClean="0">
                <a:latin typeface="Georgia" panose="02040502050405020303" pitchFamily="18" charset="0"/>
              </a:rPr>
              <a:t>E-government</a:t>
            </a:r>
          </a:p>
          <a:p>
            <a:pPr marL="742950" lvl="1" indent="-285750">
              <a:lnSpc>
                <a:spcPct val="150000"/>
              </a:lnSpc>
              <a:buFont typeface="Wingdings" panose="05000000000000000000" pitchFamily="2" charset="2"/>
              <a:buChar char="v"/>
            </a:pPr>
            <a:r>
              <a:rPr lang="en-IN" dirty="0" smtClean="0">
                <a:latin typeface="Georgia" panose="02040502050405020303" pitchFamily="18" charset="0"/>
              </a:rPr>
              <a:t>Anti-corruption matters</a:t>
            </a:r>
          </a:p>
          <a:p>
            <a:pPr marL="742950" lvl="1" indent="-285750">
              <a:lnSpc>
                <a:spcPct val="150000"/>
              </a:lnSpc>
              <a:buFont typeface="Wingdings" panose="05000000000000000000" pitchFamily="2" charset="2"/>
              <a:buChar char="v"/>
            </a:pPr>
            <a:r>
              <a:rPr lang="en-IN" dirty="0" smtClean="0">
                <a:latin typeface="Georgia" panose="02040502050405020303" pitchFamily="18" charset="0"/>
              </a:rPr>
              <a:t>Principle of accountability</a:t>
            </a:r>
          </a:p>
          <a:p>
            <a:pPr marL="285750" indent="-285750" algn="just">
              <a:lnSpc>
                <a:spcPct val="150000"/>
              </a:lnSpc>
              <a:buFont typeface="Arial" panose="020B0604020202020204" pitchFamily="34" charset="0"/>
              <a:buChar char="•"/>
            </a:pPr>
            <a:r>
              <a:rPr lang="en-IN" dirty="0" smtClean="0">
                <a:latin typeface="Georgia" panose="02040502050405020303" pitchFamily="18" charset="0"/>
              </a:rPr>
              <a:t>People’s Right to Know</a:t>
            </a:r>
          </a:p>
          <a:p>
            <a:pPr marL="285750" indent="-285750" algn="just">
              <a:lnSpc>
                <a:spcPct val="150000"/>
              </a:lnSpc>
              <a:buFont typeface="Arial" panose="020B0604020202020204" pitchFamily="34" charset="0"/>
              <a:buChar char="•"/>
            </a:pPr>
            <a:r>
              <a:rPr lang="en-IN" dirty="0" smtClean="0">
                <a:latin typeface="Georgia" panose="02040502050405020303" pitchFamily="18" charset="0"/>
              </a:rPr>
              <a:t>Separation of </a:t>
            </a:r>
            <a:r>
              <a:rPr lang="en-IN" dirty="0" smtClean="0">
                <a:latin typeface="Georgia" panose="02040502050405020303" pitchFamily="18" charset="0"/>
              </a:rPr>
              <a:t>Powers</a:t>
            </a:r>
          </a:p>
          <a:p>
            <a:pPr marL="285750" indent="-285750" algn="just">
              <a:lnSpc>
                <a:spcPct val="150000"/>
              </a:lnSpc>
              <a:buFont typeface="Arial" panose="020B0604020202020204" pitchFamily="34" charset="0"/>
              <a:buChar char="•"/>
            </a:pPr>
            <a:r>
              <a:rPr lang="en-US" dirty="0" smtClean="0">
                <a:latin typeface="Georgia" panose="02040502050405020303" pitchFamily="18" charset="0"/>
              </a:rPr>
              <a:t>Free and fair elections</a:t>
            </a:r>
            <a:endParaRPr lang="en-IN" dirty="0" smtClean="0">
              <a:latin typeface="Georgia" panose="02040502050405020303" pitchFamily="18" charset="0"/>
            </a:endParaRPr>
          </a:p>
          <a:p>
            <a:pPr marL="285750" indent="-285750" algn="just">
              <a:lnSpc>
                <a:spcPct val="150000"/>
              </a:lnSpc>
              <a:buFont typeface="Arial" panose="020B0604020202020204" pitchFamily="34" charset="0"/>
              <a:buChar char="•"/>
            </a:pPr>
            <a:r>
              <a:rPr lang="en-IN" dirty="0" smtClean="0">
                <a:latin typeface="Georgia" panose="02040502050405020303" pitchFamily="18" charset="0"/>
              </a:rPr>
              <a:t>Advantages of Democracy over Dictatorship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513" y="3980246"/>
            <a:ext cx="2850127" cy="2659610"/>
          </a:xfrm>
          <a:prstGeom prst="rect">
            <a:avLst/>
          </a:prstGeom>
        </p:spPr>
      </p:pic>
    </p:spTree>
    <p:extLst>
      <p:ext uri="{BB962C8B-B14F-4D97-AF65-F5344CB8AC3E}">
        <p14:creationId xmlns:p14="http://schemas.microsoft.com/office/powerpoint/2010/main" val="400668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52972" y="2766641"/>
            <a:ext cx="8989199" cy="584775"/>
          </a:xfrm>
          <a:prstGeom prst="rect">
            <a:avLst/>
          </a:prstGeom>
          <a:noFill/>
        </p:spPr>
        <p:txBody>
          <a:bodyPr wrap="square" rtlCol="0">
            <a:spAutoFit/>
          </a:bodyPr>
          <a:lstStyle/>
          <a:p>
            <a:pPr algn="ctr"/>
            <a:r>
              <a:rPr lang="en-US" sz="3200" b="1" dirty="0" smtClean="0">
                <a:solidFill>
                  <a:schemeClr val="accent5">
                    <a:lumMod val="50000"/>
                  </a:schemeClr>
                </a:solidFill>
                <a:latin typeface="Georgia" panose="02040502050405020303" pitchFamily="18" charset="0"/>
              </a:rPr>
              <a:t>Part 2: Transparency in Political Funding</a:t>
            </a:r>
          </a:p>
        </p:txBody>
      </p:sp>
      <p:pic>
        <p:nvPicPr>
          <p:cNvPr id="11" name="Picture 10"/>
          <p:cNvPicPr>
            <a:picLocks noChangeAspect="1"/>
          </p:cNvPicPr>
          <p:nvPr/>
        </p:nvPicPr>
        <p:blipFill>
          <a:blip r:embed="rId3"/>
          <a:stretch>
            <a:fillRect/>
          </a:stretch>
        </p:blipFill>
        <p:spPr>
          <a:xfrm>
            <a:off x="103030" y="137541"/>
            <a:ext cx="1854559" cy="611043"/>
          </a:xfrm>
          <a:prstGeom prst="rect">
            <a:avLst/>
          </a:prstGeom>
        </p:spPr>
      </p:pic>
      <p:pic>
        <p:nvPicPr>
          <p:cNvPr id="1040"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575" y="0"/>
            <a:ext cx="26765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0964" y="4301544"/>
            <a:ext cx="5537859" cy="3278222"/>
          </a:xfrm>
          <a:prstGeom prst="rect">
            <a:avLst/>
          </a:prstGeom>
        </p:spPr>
      </p:pic>
      <p:pic>
        <p:nvPicPr>
          <p:cNvPr id="2" name="Picture 1"/>
          <p:cNvPicPr>
            <a:picLocks noChangeAspect="1"/>
          </p:cNvPicPr>
          <p:nvPr/>
        </p:nvPicPr>
        <p:blipFill>
          <a:blip r:embed="rId6"/>
          <a:stretch>
            <a:fillRect/>
          </a:stretch>
        </p:blipFill>
        <p:spPr>
          <a:xfrm>
            <a:off x="0" y="4515143"/>
            <a:ext cx="1733333" cy="2342857"/>
          </a:xfrm>
          <a:prstGeom prst="rect">
            <a:avLst/>
          </a:prstGeom>
        </p:spPr>
      </p:pic>
    </p:spTree>
    <p:extLst>
      <p:ext uri="{BB962C8B-B14F-4D97-AF65-F5344CB8AC3E}">
        <p14:creationId xmlns:p14="http://schemas.microsoft.com/office/powerpoint/2010/main" val="347002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9632" y="3326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accent5">
                    <a:lumMod val="50000"/>
                  </a:schemeClr>
                </a:solidFill>
                <a:latin typeface="Georgia" panose="02040502050405020303" pitchFamily="18" charset="0"/>
              </a:rPr>
              <a:t>Political Finance &amp; Problematic </a:t>
            </a:r>
            <a:r>
              <a:rPr lang="en-US" sz="2400" b="1" dirty="0">
                <a:solidFill>
                  <a:schemeClr val="accent5">
                    <a:lumMod val="50000"/>
                  </a:schemeClr>
                </a:solidFill>
                <a:latin typeface="Georgia" panose="02040502050405020303" pitchFamily="18" charset="0"/>
              </a:rPr>
              <a:t>A</a:t>
            </a:r>
            <a:r>
              <a:rPr lang="en-US" sz="2400" b="1" dirty="0" smtClean="0">
                <a:solidFill>
                  <a:schemeClr val="accent5">
                    <a:lumMod val="50000"/>
                  </a:schemeClr>
                </a:solidFill>
                <a:latin typeface="Georgia" panose="02040502050405020303" pitchFamily="18" charset="0"/>
              </a:rPr>
              <a:t>reas</a:t>
            </a:r>
            <a:endParaRPr lang="en-IN" sz="2400" b="1" dirty="0">
              <a:solidFill>
                <a:schemeClr val="accent5">
                  <a:lumMod val="50000"/>
                </a:schemeClr>
              </a:solidFill>
              <a:latin typeface="Georgia" panose="02040502050405020303" pitchFamily="18" charset="0"/>
            </a:endParaRPr>
          </a:p>
        </p:txBody>
      </p:sp>
      <p:sp>
        <p:nvSpPr>
          <p:cNvPr id="4" name="Rectangle 3"/>
          <p:cNvSpPr/>
          <p:nvPr/>
        </p:nvSpPr>
        <p:spPr>
          <a:xfrm>
            <a:off x="833158" y="1412930"/>
            <a:ext cx="10515600" cy="3970318"/>
          </a:xfrm>
          <a:prstGeom prst="rect">
            <a:avLst/>
          </a:prstGeom>
        </p:spPr>
        <p:txBody>
          <a:bodyPr wrap="square">
            <a:spAutoFit/>
          </a:bodyPr>
          <a:lstStyle/>
          <a:p>
            <a:pPr marL="285750" indent="-285750" algn="just">
              <a:buFont typeface="Arial" panose="020B0604020202020204" pitchFamily="34" charset="0"/>
              <a:buChar char="•"/>
            </a:pPr>
            <a:r>
              <a:rPr lang="en-IN" dirty="0">
                <a:latin typeface="Georgia" panose="02040502050405020303" pitchFamily="18" charset="0"/>
              </a:rPr>
              <a:t>Parties need </a:t>
            </a:r>
            <a:r>
              <a:rPr lang="en-IN" b="1" dirty="0">
                <a:latin typeface="Georgia" panose="02040502050405020303" pitchFamily="18" charset="0"/>
              </a:rPr>
              <a:t>access to campaign finance </a:t>
            </a:r>
            <a:r>
              <a:rPr lang="en-IN" dirty="0">
                <a:latin typeface="Georgia" panose="02040502050405020303" pitchFamily="18" charset="0"/>
              </a:rPr>
              <a:t>to reach out to voters, communicate relevant information and persuade them to vote for them. </a:t>
            </a:r>
            <a:endParaRPr lang="en-IN" dirty="0" smtClean="0">
              <a:latin typeface="Georgia" panose="02040502050405020303" pitchFamily="18" charset="0"/>
            </a:endParaRPr>
          </a:p>
          <a:p>
            <a:pPr marL="285750" indent="-285750" algn="just">
              <a:buFont typeface="Arial" panose="020B0604020202020204" pitchFamily="34" charset="0"/>
              <a:buChar char="•"/>
            </a:pPr>
            <a:endParaRPr lang="en-IN" dirty="0" smtClean="0">
              <a:latin typeface="Georgia" panose="02040502050405020303" pitchFamily="18" charset="0"/>
            </a:endParaRPr>
          </a:p>
          <a:p>
            <a:pPr marL="285750" indent="-285750" algn="just">
              <a:buFont typeface="Arial" panose="020B0604020202020204" pitchFamily="34" charset="0"/>
              <a:buChar char="•"/>
            </a:pPr>
            <a:r>
              <a:rPr lang="en-IN" dirty="0" smtClean="0">
                <a:latin typeface="Georgia" panose="02040502050405020303" pitchFamily="18" charset="0"/>
              </a:rPr>
              <a:t>It </a:t>
            </a:r>
            <a:r>
              <a:rPr lang="en-IN" dirty="0">
                <a:latin typeface="Georgia" panose="02040502050405020303" pitchFamily="18" charset="0"/>
              </a:rPr>
              <a:t>is seen as necessary and unavoidable </a:t>
            </a:r>
            <a:r>
              <a:rPr lang="en-IN" b="1" dirty="0">
                <a:latin typeface="Georgia" panose="02040502050405020303" pitchFamily="18" charset="0"/>
              </a:rPr>
              <a:t>costs of democracy</a:t>
            </a:r>
            <a:r>
              <a:rPr lang="en-IN" dirty="0">
                <a:latin typeface="Georgia" panose="02040502050405020303" pitchFamily="18" charset="0"/>
              </a:rPr>
              <a:t>. </a:t>
            </a:r>
          </a:p>
          <a:p>
            <a:pPr algn="just"/>
            <a:endParaRPr lang="en-IN" dirty="0" smtClean="0"/>
          </a:p>
          <a:p>
            <a:pPr marL="285750" indent="-285750" algn="just">
              <a:buFont typeface="Arial" panose="020B0604020202020204" pitchFamily="34" charset="0"/>
              <a:buChar char="•"/>
            </a:pPr>
            <a:r>
              <a:rPr lang="en-IN" dirty="0" smtClean="0">
                <a:latin typeface="Georgia" panose="02040502050405020303" pitchFamily="18" charset="0"/>
              </a:rPr>
              <a:t>However, </a:t>
            </a:r>
            <a:r>
              <a:rPr lang="en-IN" b="1" dirty="0" smtClean="0">
                <a:latin typeface="Georgia" panose="02040502050405020303" pitchFamily="18" charset="0"/>
              </a:rPr>
              <a:t>money</a:t>
            </a:r>
            <a:r>
              <a:rPr lang="en-IN" dirty="0" smtClean="0">
                <a:latin typeface="Georgia" panose="02040502050405020303" pitchFamily="18" charset="0"/>
              </a:rPr>
              <a:t> </a:t>
            </a:r>
            <a:r>
              <a:rPr lang="en-IN" dirty="0">
                <a:latin typeface="Georgia" panose="02040502050405020303" pitchFamily="18" charset="0"/>
              </a:rPr>
              <a:t>can become a </a:t>
            </a:r>
            <a:r>
              <a:rPr lang="en-IN" b="1" dirty="0">
                <a:latin typeface="Georgia" panose="02040502050405020303" pitchFamily="18" charset="0"/>
              </a:rPr>
              <a:t>tool </a:t>
            </a:r>
            <a:r>
              <a:rPr lang="en-IN" b="1" dirty="0" smtClean="0">
                <a:latin typeface="Georgia" panose="02040502050405020303" pitchFamily="18" charset="0"/>
              </a:rPr>
              <a:t>to </a:t>
            </a:r>
            <a:r>
              <a:rPr lang="en-IN" b="1" dirty="0">
                <a:latin typeface="Georgia" panose="02040502050405020303" pitchFamily="18" charset="0"/>
              </a:rPr>
              <a:t>unduly influence </a:t>
            </a:r>
            <a:r>
              <a:rPr lang="en-IN" dirty="0">
                <a:latin typeface="Georgia" panose="02040502050405020303" pitchFamily="18" charset="0"/>
              </a:rPr>
              <a:t>the political </a:t>
            </a:r>
            <a:r>
              <a:rPr lang="en-IN" dirty="0" smtClean="0">
                <a:latin typeface="Georgia" panose="02040502050405020303" pitchFamily="18" charset="0"/>
              </a:rPr>
              <a:t>process.</a:t>
            </a:r>
          </a:p>
          <a:p>
            <a:pPr marL="285750" indent="-285750" algn="just">
              <a:buFont typeface="Arial" panose="020B0604020202020204" pitchFamily="34" charset="0"/>
              <a:buChar char="•"/>
            </a:pPr>
            <a:endParaRPr lang="en-IN" dirty="0" smtClean="0">
              <a:latin typeface="Georgia" panose="02040502050405020303" pitchFamily="18" charset="0"/>
            </a:endParaRPr>
          </a:p>
          <a:p>
            <a:pPr marL="285750" indent="-285750" algn="just">
              <a:buFont typeface="Arial" panose="020B0604020202020204" pitchFamily="34" charset="0"/>
              <a:buChar char="•"/>
            </a:pPr>
            <a:r>
              <a:rPr lang="en-IN" dirty="0" smtClean="0">
                <a:latin typeface="Georgia" panose="02040502050405020303" pitchFamily="18" charset="0"/>
              </a:rPr>
              <a:t>Unequal </a:t>
            </a:r>
            <a:r>
              <a:rPr lang="en-IN" dirty="0">
                <a:latin typeface="Georgia" panose="02040502050405020303" pitchFamily="18" charset="0"/>
              </a:rPr>
              <a:t>access to funding can </a:t>
            </a:r>
            <a:r>
              <a:rPr lang="en-IN" b="1" dirty="0">
                <a:latin typeface="Georgia" panose="02040502050405020303" pitchFamily="18" charset="0"/>
              </a:rPr>
              <a:t>hurt</a:t>
            </a:r>
            <a:r>
              <a:rPr lang="en-IN" dirty="0">
                <a:latin typeface="Georgia" panose="02040502050405020303" pitchFamily="18" charset="0"/>
              </a:rPr>
              <a:t> the </a:t>
            </a:r>
            <a:r>
              <a:rPr lang="en-IN" b="1" dirty="0">
                <a:latin typeface="Georgia" panose="02040502050405020303" pitchFamily="18" charset="0"/>
              </a:rPr>
              <a:t>level-playing </a:t>
            </a:r>
            <a:r>
              <a:rPr lang="en-IN" b="1" dirty="0" smtClean="0">
                <a:latin typeface="Georgia" panose="02040502050405020303" pitchFamily="18" charset="0"/>
              </a:rPr>
              <a:t>field</a:t>
            </a:r>
            <a:r>
              <a:rPr lang="en-IN" dirty="0" smtClean="0">
                <a:latin typeface="Georgia" panose="02040502050405020303" pitchFamily="18" charset="0"/>
              </a:rPr>
              <a:t>.</a:t>
            </a:r>
          </a:p>
          <a:p>
            <a:pPr marL="285750" indent="-285750" algn="just">
              <a:buFont typeface="Arial" panose="020B0604020202020204" pitchFamily="34" charset="0"/>
              <a:buChar char="•"/>
            </a:pPr>
            <a:endParaRPr lang="en-IN" dirty="0" smtClean="0">
              <a:latin typeface="Georgia" panose="02040502050405020303" pitchFamily="18" charset="0"/>
            </a:endParaRPr>
          </a:p>
          <a:p>
            <a:pPr marL="285750" indent="-285750" algn="just">
              <a:buFont typeface="Arial" panose="020B0604020202020204" pitchFamily="34" charset="0"/>
              <a:buChar char="•"/>
            </a:pPr>
            <a:r>
              <a:rPr lang="en-IN" dirty="0" smtClean="0">
                <a:latin typeface="Georgia" panose="02040502050405020303" pitchFamily="18" charset="0"/>
              </a:rPr>
              <a:t>Un-regulated </a:t>
            </a:r>
            <a:r>
              <a:rPr lang="en-IN" dirty="0">
                <a:latin typeface="Georgia" panose="02040502050405020303" pitchFamily="18" charset="0"/>
              </a:rPr>
              <a:t>political funding can result in </a:t>
            </a:r>
            <a:r>
              <a:rPr lang="en-IN" b="1" dirty="0" smtClean="0">
                <a:latin typeface="Georgia" panose="02040502050405020303" pitchFamily="18" charset="0"/>
              </a:rPr>
              <a:t>illicit finance flows</a:t>
            </a:r>
            <a:r>
              <a:rPr lang="en-IN" dirty="0" smtClean="0">
                <a:latin typeface="Georgia" panose="02040502050405020303" pitchFamily="18" charset="0"/>
              </a:rPr>
              <a:t>, </a:t>
            </a:r>
            <a:r>
              <a:rPr lang="en-IN" dirty="0">
                <a:latin typeface="Georgia" panose="02040502050405020303" pitchFamily="18" charset="0"/>
              </a:rPr>
              <a:t>co-optation of politics by </a:t>
            </a:r>
            <a:r>
              <a:rPr lang="en-IN" b="1" dirty="0">
                <a:latin typeface="Georgia" panose="02040502050405020303" pitchFamily="18" charset="0"/>
              </a:rPr>
              <a:t>business interests </a:t>
            </a:r>
            <a:r>
              <a:rPr lang="en-IN" dirty="0">
                <a:latin typeface="Georgia" panose="02040502050405020303" pitchFamily="18" charset="0"/>
              </a:rPr>
              <a:t>and wide-spread </a:t>
            </a:r>
            <a:r>
              <a:rPr lang="en-IN" b="1" dirty="0">
                <a:latin typeface="Georgia" panose="02040502050405020303" pitchFamily="18" charset="0"/>
              </a:rPr>
              <a:t>vote buying</a:t>
            </a:r>
            <a:r>
              <a:rPr lang="en-IN" dirty="0">
                <a:latin typeface="Georgia" panose="02040502050405020303" pitchFamily="18" charset="0"/>
              </a:rPr>
              <a:t>. </a:t>
            </a:r>
            <a:endParaRPr lang="en-IN" dirty="0" smtClean="0">
              <a:latin typeface="Georgia" panose="02040502050405020303" pitchFamily="18" charset="0"/>
            </a:endParaRPr>
          </a:p>
          <a:p>
            <a:pPr algn="just"/>
            <a:endParaRPr lang="en-IN" dirty="0">
              <a:latin typeface="Georgia" panose="02040502050405020303" pitchFamily="18" charset="0"/>
            </a:endParaRPr>
          </a:p>
          <a:p>
            <a:pPr marL="285750" indent="-285750" algn="just">
              <a:buFont typeface="Arial" panose="020B0604020202020204" pitchFamily="34" charset="0"/>
              <a:buChar char="•"/>
            </a:pPr>
            <a:r>
              <a:rPr lang="en-IN" dirty="0">
                <a:latin typeface="Georgia" panose="02040502050405020303" pitchFamily="18" charset="0"/>
              </a:rPr>
              <a:t>This </a:t>
            </a:r>
            <a:r>
              <a:rPr lang="en-IN" b="1" dirty="0">
                <a:latin typeface="Georgia" panose="02040502050405020303" pitchFamily="18" charset="0"/>
              </a:rPr>
              <a:t>distorting effect of money </a:t>
            </a:r>
            <a:r>
              <a:rPr lang="en-IN" dirty="0">
                <a:latin typeface="Georgia" panose="02040502050405020303" pitchFamily="18" charset="0"/>
              </a:rPr>
              <a:t>on the democratic process </a:t>
            </a:r>
            <a:r>
              <a:rPr lang="en-IN" b="1" dirty="0" smtClean="0">
                <a:latin typeface="Georgia" panose="02040502050405020303" pitchFamily="18" charset="0"/>
              </a:rPr>
              <a:t>demands</a:t>
            </a:r>
            <a:r>
              <a:rPr lang="en-IN" dirty="0" smtClean="0">
                <a:latin typeface="Georgia" panose="02040502050405020303" pitchFamily="18" charset="0"/>
              </a:rPr>
              <a:t> effective </a:t>
            </a:r>
            <a:r>
              <a:rPr lang="en-IN" b="1" dirty="0" smtClean="0">
                <a:latin typeface="Georgia" panose="02040502050405020303" pitchFamily="18" charset="0"/>
              </a:rPr>
              <a:t>regulation</a:t>
            </a:r>
            <a:r>
              <a:rPr lang="en-IN" dirty="0" smtClean="0">
                <a:latin typeface="Georgia" panose="02040502050405020303" pitchFamily="18" charset="0"/>
              </a:rPr>
              <a:t> and </a:t>
            </a:r>
            <a:r>
              <a:rPr lang="en-IN" b="1" dirty="0" smtClean="0">
                <a:latin typeface="Georgia" panose="02040502050405020303" pitchFamily="18" charset="0"/>
              </a:rPr>
              <a:t>implementation</a:t>
            </a:r>
            <a:r>
              <a:rPr lang="en-IN" dirty="0" smtClean="0">
                <a:latin typeface="Georgia" panose="02040502050405020303" pitchFamily="18" charset="0"/>
              </a:rPr>
              <a:t>. </a:t>
            </a:r>
            <a:endParaRPr lang="en-IN" dirty="0">
              <a:latin typeface="Georgia" panose="02040502050405020303" pitchFamily="18" charset="0"/>
            </a:endParaRPr>
          </a:p>
        </p:txBody>
      </p:sp>
      <p:pic>
        <p:nvPicPr>
          <p:cNvPr id="15" name="Picture 2" descr="https://media-public.canva.com/MADdxla7WL8/1/thumbnail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575" y="1564789"/>
            <a:ext cx="2412708" cy="1833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51516" y="56696"/>
            <a:ext cx="1458792" cy="480645"/>
          </a:xfrm>
          <a:prstGeom prst="rect">
            <a:avLst/>
          </a:prstGeom>
        </p:spPr>
      </p:pic>
      <p:pic>
        <p:nvPicPr>
          <p:cNvPr id="11"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57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5" y="655666"/>
            <a:ext cx="10515600" cy="1325563"/>
          </a:xfrm>
        </p:spPr>
        <p:txBody>
          <a:bodyPr>
            <a:normAutofit/>
          </a:bodyPr>
          <a:lstStyle/>
          <a:p>
            <a:pPr algn="ctr"/>
            <a:r>
              <a:rPr lang="en-IN" sz="2400" b="1" dirty="0">
                <a:solidFill>
                  <a:schemeClr val="accent5">
                    <a:lumMod val="50000"/>
                  </a:schemeClr>
                </a:solidFill>
                <a:latin typeface="Georgia" panose="02040502050405020303" pitchFamily="18" charset="0"/>
              </a:rPr>
              <a:t>Political </a:t>
            </a:r>
            <a:r>
              <a:rPr lang="en-IN" sz="2400" b="1" dirty="0" smtClean="0">
                <a:solidFill>
                  <a:schemeClr val="accent5">
                    <a:lumMod val="50000"/>
                  </a:schemeClr>
                </a:solidFill>
                <a:latin typeface="Georgia" panose="02040502050405020303" pitchFamily="18" charset="0"/>
              </a:rPr>
              <a:t>Finance </a:t>
            </a:r>
            <a:r>
              <a:rPr lang="en-IN" sz="2400" b="1" dirty="0">
                <a:solidFill>
                  <a:schemeClr val="accent5">
                    <a:lumMod val="50000"/>
                  </a:schemeClr>
                </a:solidFill>
                <a:latin typeface="Georgia" panose="02040502050405020303" pitchFamily="18" charset="0"/>
              </a:rPr>
              <a:t>regime in India – </a:t>
            </a:r>
            <a:r>
              <a:rPr lang="en-IN" sz="2400" b="1" dirty="0" smtClean="0">
                <a:solidFill>
                  <a:schemeClr val="accent5">
                    <a:lumMod val="50000"/>
                  </a:schemeClr>
                </a:solidFill>
                <a:latin typeface="Georgia" panose="02040502050405020303" pitchFamily="18" charset="0"/>
              </a:rPr>
              <a:t>Issues and Challenges</a:t>
            </a:r>
            <a:r>
              <a:rPr lang="en-IN" sz="2400" dirty="0"/>
              <a:t/>
            </a:r>
            <a:br>
              <a:rPr lang="en-IN" sz="2400" dirty="0"/>
            </a:br>
            <a:endParaRPr lang="en-IN" sz="2400" dirty="0"/>
          </a:p>
        </p:txBody>
      </p:sp>
      <p:sp>
        <p:nvSpPr>
          <p:cNvPr id="3" name="Content Placeholder 2"/>
          <p:cNvSpPr>
            <a:spLocks noGrp="1"/>
          </p:cNvSpPr>
          <p:nvPr>
            <p:ph idx="1"/>
          </p:nvPr>
        </p:nvSpPr>
        <p:spPr>
          <a:xfrm>
            <a:off x="964800" y="1555563"/>
            <a:ext cx="10161297" cy="4963499"/>
          </a:xfrm>
        </p:spPr>
        <p:txBody>
          <a:bodyPr>
            <a:normAutofit fontScale="25000" lnSpcReduction="20000"/>
          </a:bodyPr>
          <a:lstStyle/>
          <a:p>
            <a:pPr lvl="0" algn="just"/>
            <a:r>
              <a:rPr lang="en-IN" sz="5600" b="1" dirty="0">
                <a:latin typeface="Georgia" panose="02040502050405020303" pitchFamily="18" charset="0"/>
              </a:rPr>
              <a:t>ECI’s transparency guidelines </a:t>
            </a:r>
            <a:r>
              <a:rPr lang="en-IN" sz="5600" b="1" dirty="0" smtClean="0">
                <a:latin typeface="Georgia" panose="02040502050405020303" pitchFamily="18" charset="0"/>
              </a:rPr>
              <a:t>lack statutory </a:t>
            </a:r>
            <a:r>
              <a:rPr lang="en-IN" sz="5600" b="1" dirty="0">
                <a:latin typeface="Georgia" panose="02040502050405020303" pitchFamily="18" charset="0"/>
              </a:rPr>
              <a:t>authority </a:t>
            </a:r>
            <a:r>
              <a:rPr lang="en-IN" sz="5600" dirty="0">
                <a:latin typeface="Georgia" panose="02040502050405020303" pitchFamily="18" charset="0"/>
              </a:rPr>
              <a:t>and </a:t>
            </a:r>
            <a:r>
              <a:rPr lang="en-IN" sz="5600" dirty="0" smtClean="0">
                <a:latin typeface="Georgia" panose="02040502050405020303" pitchFamily="18" charset="0"/>
              </a:rPr>
              <a:t>legal </a:t>
            </a:r>
            <a:r>
              <a:rPr lang="en-IN" sz="5600" dirty="0">
                <a:latin typeface="Georgia" panose="02040502050405020303" pitchFamily="18" charset="0"/>
              </a:rPr>
              <a:t>consequence for non-compliance</a:t>
            </a:r>
            <a:r>
              <a:rPr lang="en-IN" sz="5600" dirty="0" smtClean="0">
                <a:latin typeface="Georgia" panose="02040502050405020303" pitchFamily="18" charset="0"/>
              </a:rPr>
              <a:t>.</a:t>
            </a:r>
          </a:p>
          <a:p>
            <a:pPr marL="0" lvl="0" indent="0" algn="just">
              <a:buNone/>
            </a:pPr>
            <a:endParaRPr lang="en-IN" sz="5600" dirty="0" smtClean="0">
              <a:latin typeface="Georgia" panose="02040502050405020303" pitchFamily="18" charset="0"/>
            </a:endParaRPr>
          </a:p>
          <a:p>
            <a:pPr algn="just"/>
            <a:r>
              <a:rPr lang="en-IN" sz="5600" b="1" dirty="0">
                <a:latin typeface="Georgia" panose="02040502050405020303" pitchFamily="18" charset="0"/>
              </a:rPr>
              <a:t>Absence </a:t>
            </a:r>
            <a:r>
              <a:rPr lang="en-IN" sz="5600" dirty="0">
                <a:latin typeface="Georgia" panose="02040502050405020303" pitchFamily="18" charset="0"/>
              </a:rPr>
              <a:t>of frequent and complete </a:t>
            </a:r>
            <a:r>
              <a:rPr lang="en-IN" sz="5600" b="1" dirty="0">
                <a:latin typeface="Georgia" panose="02040502050405020303" pitchFamily="18" charset="0"/>
              </a:rPr>
              <a:t>scrutiny of financial disclosures </a:t>
            </a:r>
            <a:r>
              <a:rPr lang="en-IN" sz="5600" dirty="0">
                <a:latin typeface="Georgia" panose="02040502050405020303" pitchFamily="18" charset="0"/>
              </a:rPr>
              <a:t>of parties by tax authorities</a:t>
            </a:r>
            <a:r>
              <a:rPr lang="en-IN" sz="5600" dirty="0" smtClean="0">
                <a:latin typeface="Georgia" panose="02040502050405020303" pitchFamily="18" charset="0"/>
              </a:rPr>
              <a:t>.</a:t>
            </a:r>
          </a:p>
          <a:p>
            <a:pPr marL="0" indent="0" algn="just">
              <a:buNone/>
            </a:pPr>
            <a:endParaRPr lang="en-IN" sz="5600" dirty="0" smtClean="0">
              <a:latin typeface="Georgia" panose="02040502050405020303" pitchFamily="18" charset="0"/>
            </a:endParaRPr>
          </a:p>
          <a:p>
            <a:pPr lvl="0" algn="just"/>
            <a:r>
              <a:rPr lang="en-IN" sz="5600" dirty="0">
                <a:latin typeface="Georgia" panose="02040502050405020303" pitchFamily="18" charset="0"/>
              </a:rPr>
              <a:t>Section 77 of RPA, 1951 only regulates “individual” candidates’ and not parties’ expenditures. </a:t>
            </a:r>
          </a:p>
          <a:p>
            <a:pPr lvl="0" algn="just"/>
            <a:endParaRPr lang="en-IN" sz="5600" dirty="0">
              <a:latin typeface="Georgia" panose="02040502050405020303" pitchFamily="18" charset="0"/>
            </a:endParaRPr>
          </a:p>
          <a:p>
            <a:pPr algn="just"/>
            <a:r>
              <a:rPr lang="en-IN" sz="5600" dirty="0" smtClean="0">
                <a:latin typeface="Georgia" panose="02040502050405020303" pitchFamily="18" charset="0"/>
              </a:rPr>
              <a:t>No </a:t>
            </a:r>
            <a:r>
              <a:rPr lang="en-IN" sz="5600" dirty="0">
                <a:latin typeface="Georgia" panose="02040502050405020303" pitchFamily="18" charset="0"/>
              </a:rPr>
              <a:t>restriction on the amount that corporate entities may contribute to political </a:t>
            </a:r>
            <a:r>
              <a:rPr lang="en-IN" sz="5600" dirty="0" smtClean="0">
                <a:latin typeface="Georgia" panose="02040502050405020303" pitchFamily="18" charset="0"/>
              </a:rPr>
              <a:t>parties.</a:t>
            </a:r>
          </a:p>
          <a:p>
            <a:pPr algn="just"/>
            <a:endParaRPr lang="en-IN" sz="5600" dirty="0" smtClean="0">
              <a:latin typeface="Georgia" panose="02040502050405020303" pitchFamily="18" charset="0"/>
            </a:endParaRPr>
          </a:p>
          <a:p>
            <a:pPr algn="just"/>
            <a:r>
              <a:rPr lang="en-IN" sz="5600" dirty="0" smtClean="0">
                <a:latin typeface="Georgia" panose="02040502050405020303" pitchFamily="18" charset="0"/>
              </a:rPr>
              <a:t>No requirement for corporates </a:t>
            </a:r>
            <a:r>
              <a:rPr lang="en-IN" sz="5600" dirty="0">
                <a:latin typeface="Georgia" panose="02040502050405020303" pitchFamily="18" charset="0"/>
              </a:rPr>
              <a:t>to </a:t>
            </a:r>
            <a:r>
              <a:rPr lang="en-IN" sz="5600" dirty="0" smtClean="0">
                <a:latin typeface="Georgia" panose="02040502050405020303" pitchFamily="18" charset="0"/>
              </a:rPr>
              <a:t>report political </a:t>
            </a:r>
            <a:r>
              <a:rPr lang="en-IN" sz="5600" dirty="0">
                <a:latin typeface="Georgia" panose="02040502050405020303" pitchFamily="18" charset="0"/>
              </a:rPr>
              <a:t>contributions </a:t>
            </a:r>
            <a:r>
              <a:rPr lang="en-IN" sz="5600" dirty="0" smtClean="0">
                <a:latin typeface="Georgia" panose="02040502050405020303" pitchFamily="18" charset="0"/>
              </a:rPr>
              <a:t>in </a:t>
            </a:r>
            <a:r>
              <a:rPr lang="en-IN" sz="5600" dirty="0">
                <a:latin typeface="Georgia" panose="02040502050405020303" pitchFamily="18" charset="0"/>
              </a:rPr>
              <a:t>profit and loss </a:t>
            </a:r>
            <a:r>
              <a:rPr lang="en-IN" sz="5600" dirty="0" smtClean="0">
                <a:latin typeface="Georgia" panose="02040502050405020303" pitchFamily="18" charset="0"/>
              </a:rPr>
              <a:t>accounts.</a:t>
            </a:r>
          </a:p>
          <a:p>
            <a:pPr algn="just"/>
            <a:endParaRPr lang="en-IN" sz="5600" dirty="0" smtClean="0">
              <a:latin typeface="Georgia" panose="02040502050405020303" pitchFamily="18" charset="0"/>
            </a:endParaRPr>
          </a:p>
          <a:p>
            <a:pPr algn="just"/>
            <a:r>
              <a:rPr lang="en-IN" sz="5600" dirty="0" smtClean="0">
                <a:latin typeface="Georgia" panose="02040502050405020303" pitchFamily="18" charset="0"/>
              </a:rPr>
              <a:t>Parties need not reveal </a:t>
            </a:r>
            <a:r>
              <a:rPr lang="en-IN" sz="5600" dirty="0">
                <a:latin typeface="Georgia" panose="02040502050405020303" pitchFamily="18" charset="0"/>
              </a:rPr>
              <a:t>names of </a:t>
            </a:r>
            <a:r>
              <a:rPr lang="en-IN" sz="5600" dirty="0" smtClean="0">
                <a:latin typeface="Georgia" panose="02040502050405020303" pitchFamily="18" charset="0"/>
              </a:rPr>
              <a:t>individuals/organizations who </a:t>
            </a:r>
            <a:r>
              <a:rPr lang="en-IN" sz="5600" dirty="0">
                <a:latin typeface="Georgia" panose="02040502050405020303" pitchFamily="18" charset="0"/>
              </a:rPr>
              <a:t>donated via </a:t>
            </a:r>
            <a:r>
              <a:rPr lang="en-IN" sz="5600" b="1" dirty="0" smtClean="0">
                <a:latin typeface="Georgia" panose="02040502050405020303" pitchFamily="18" charset="0"/>
              </a:rPr>
              <a:t>anonymous Electoral </a:t>
            </a:r>
            <a:r>
              <a:rPr lang="en-IN" sz="5600" b="1" dirty="0">
                <a:latin typeface="Georgia" panose="02040502050405020303" pitchFamily="18" charset="0"/>
              </a:rPr>
              <a:t>Bonds</a:t>
            </a:r>
            <a:r>
              <a:rPr lang="en-IN" sz="5600" dirty="0">
                <a:latin typeface="Georgia" panose="02040502050405020303" pitchFamily="18" charset="0"/>
              </a:rPr>
              <a:t>. </a:t>
            </a:r>
            <a:endParaRPr lang="en-IN" sz="5600" dirty="0" smtClean="0">
              <a:latin typeface="Georgia" panose="02040502050405020303" pitchFamily="18" charset="0"/>
            </a:endParaRPr>
          </a:p>
          <a:p>
            <a:pPr algn="just"/>
            <a:endParaRPr lang="en-IN" sz="5600" dirty="0" smtClean="0">
              <a:latin typeface="Georgia" panose="02040502050405020303" pitchFamily="18" charset="0"/>
            </a:endParaRPr>
          </a:p>
          <a:p>
            <a:pPr lvl="0" algn="just"/>
            <a:r>
              <a:rPr lang="en-IN" sz="5600" dirty="0">
                <a:latin typeface="Georgia" panose="02040502050405020303" pitchFamily="18" charset="0"/>
              </a:rPr>
              <a:t>N</a:t>
            </a:r>
            <a:r>
              <a:rPr lang="en-IN" sz="5600" b="1" dirty="0" smtClean="0">
                <a:latin typeface="Georgia" panose="02040502050405020303" pitchFamily="18" charset="0"/>
              </a:rPr>
              <a:t>on-disclosure </a:t>
            </a:r>
            <a:r>
              <a:rPr lang="en-IN" sz="5600" dirty="0">
                <a:latin typeface="Georgia" panose="02040502050405020303" pitchFamily="18" charset="0"/>
              </a:rPr>
              <a:t>provisions have </a:t>
            </a:r>
            <a:r>
              <a:rPr lang="en-IN" sz="5600" b="1" dirty="0">
                <a:latin typeface="Georgia" panose="02040502050405020303" pitchFamily="18" charset="0"/>
              </a:rPr>
              <a:t>legalized anonymous </a:t>
            </a:r>
            <a:r>
              <a:rPr lang="en-IN" sz="5600" b="1" dirty="0" smtClean="0">
                <a:latin typeface="Georgia" panose="02040502050405020303" pitchFamily="18" charset="0"/>
              </a:rPr>
              <a:t>donations.</a:t>
            </a:r>
          </a:p>
          <a:p>
            <a:pPr lvl="0" algn="just"/>
            <a:endParaRPr lang="en-IN" sz="5600" dirty="0">
              <a:latin typeface="Georgia" panose="02040502050405020303" pitchFamily="18" charset="0"/>
            </a:endParaRPr>
          </a:p>
          <a:p>
            <a:pPr algn="just"/>
            <a:r>
              <a:rPr lang="en-IN" sz="5600" b="1" dirty="0" smtClean="0">
                <a:latin typeface="Georgia" panose="02040502050405020303" pitchFamily="18" charset="0"/>
              </a:rPr>
              <a:t>70 </a:t>
            </a:r>
            <a:r>
              <a:rPr lang="en-IN" sz="5600" b="1" dirty="0">
                <a:latin typeface="Georgia" panose="02040502050405020303" pitchFamily="18" charset="0"/>
              </a:rPr>
              <a:t>per cent </a:t>
            </a:r>
            <a:r>
              <a:rPr lang="en-IN" sz="5600" dirty="0">
                <a:latin typeface="Georgia" panose="02040502050405020303" pitchFamily="18" charset="0"/>
              </a:rPr>
              <a:t>of the </a:t>
            </a:r>
            <a:r>
              <a:rPr lang="en-IN" sz="5600" dirty="0" smtClean="0">
                <a:latin typeface="Georgia" panose="02040502050405020303" pitchFamily="18" charset="0"/>
              </a:rPr>
              <a:t>funds of National Parties </a:t>
            </a:r>
            <a:r>
              <a:rPr lang="en-IN" sz="5600" dirty="0">
                <a:latin typeface="Georgia" panose="02040502050405020303" pitchFamily="18" charset="0"/>
              </a:rPr>
              <a:t>cannot be traced and are from </a:t>
            </a:r>
            <a:r>
              <a:rPr lang="en-IN" sz="5600" b="1" dirty="0">
                <a:latin typeface="Georgia" panose="02040502050405020303" pitchFamily="18" charset="0"/>
              </a:rPr>
              <a:t>‘unknown sources</a:t>
            </a:r>
            <a:r>
              <a:rPr lang="en-IN" sz="5600" b="1" dirty="0" smtClean="0">
                <a:latin typeface="Georgia" panose="02040502050405020303" pitchFamily="18" charset="0"/>
              </a:rPr>
              <a:t>’ </a:t>
            </a:r>
            <a:r>
              <a:rPr lang="en-IN" sz="5600" dirty="0">
                <a:latin typeface="Georgia" panose="02040502050405020303" pitchFamily="18" charset="0"/>
              </a:rPr>
              <a:t>(</a:t>
            </a:r>
            <a:r>
              <a:rPr lang="en-IN" sz="5600" dirty="0" smtClean="0">
                <a:latin typeface="Georgia" panose="02040502050405020303" pitchFamily="18" charset="0"/>
              </a:rPr>
              <a:t>ADR Report).</a:t>
            </a:r>
          </a:p>
          <a:p>
            <a:pPr algn="just"/>
            <a:endParaRPr lang="en-IN" sz="5600" dirty="0" smtClean="0">
              <a:latin typeface="Georgia" panose="02040502050405020303" pitchFamily="18" charset="0"/>
            </a:endParaRPr>
          </a:p>
          <a:p>
            <a:pPr lvl="0" algn="just"/>
            <a:r>
              <a:rPr lang="en-IN" sz="5600" b="1" dirty="0" err="1">
                <a:latin typeface="Georgia" panose="02040502050405020303" pitchFamily="18" charset="0"/>
              </a:rPr>
              <a:t>Rs</a:t>
            </a:r>
            <a:r>
              <a:rPr lang="en-IN" sz="5600" b="1" dirty="0">
                <a:latin typeface="Georgia" panose="02040502050405020303" pitchFamily="18" charset="0"/>
              </a:rPr>
              <a:t> </a:t>
            </a:r>
            <a:r>
              <a:rPr lang="en-IN" sz="5600" b="1" dirty="0" smtClean="0">
                <a:latin typeface="Georgia" panose="02040502050405020303" pitchFamily="18" charset="0"/>
              </a:rPr>
              <a:t>20,000 limit easily evaded</a:t>
            </a:r>
            <a:r>
              <a:rPr lang="en-IN" sz="5600" b="1" dirty="0">
                <a:latin typeface="Georgia" panose="02040502050405020303" pitchFamily="18" charset="0"/>
              </a:rPr>
              <a:t> </a:t>
            </a:r>
            <a:r>
              <a:rPr lang="en-IN" sz="5600" dirty="0" smtClean="0">
                <a:latin typeface="Georgia" panose="02040502050405020303" pitchFamily="18" charset="0"/>
              </a:rPr>
              <a:t>as disclosure of donor is not required.</a:t>
            </a:r>
          </a:p>
          <a:p>
            <a:pPr lvl="0" algn="just"/>
            <a:endParaRPr lang="en-IN" sz="5600" dirty="0" smtClean="0">
              <a:latin typeface="Georgia" panose="02040502050405020303" pitchFamily="18" charset="0"/>
            </a:endParaRPr>
          </a:p>
          <a:p>
            <a:pPr lvl="0" algn="just"/>
            <a:endParaRPr lang="en-IN" sz="5600" dirty="0" smtClean="0">
              <a:latin typeface="Georgia" panose="02040502050405020303" pitchFamily="18" charset="0"/>
            </a:endParaRPr>
          </a:p>
          <a:p>
            <a:pPr algn="just"/>
            <a:endParaRPr lang="en-IN" sz="5600" dirty="0">
              <a:latin typeface="Georgia" panose="02040502050405020303" pitchFamily="18" charset="0"/>
            </a:endParaRPr>
          </a:p>
          <a:p>
            <a:endParaRPr lang="en-IN" dirty="0"/>
          </a:p>
        </p:txBody>
      </p:sp>
      <p:pic>
        <p:nvPicPr>
          <p:cNvPr id="11" name="Picture 6" descr="https://media-public.canva.com/MACxYn5ljZM/1/thumbnai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4013" y="4726547"/>
            <a:ext cx="1650193" cy="13651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media-public.canva.com/MADJiBej7Xs/1/thumbnail_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4013" y="1242357"/>
            <a:ext cx="1384168" cy="1228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8264" y="16939"/>
            <a:ext cx="1458792" cy="480645"/>
          </a:xfrm>
          <a:prstGeom prst="rect">
            <a:avLst/>
          </a:prstGeom>
        </p:spPr>
      </p:pic>
      <p:pic>
        <p:nvPicPr>
          <p:cNvPr id="9" name="Picture 16" descr="https://adrindia.org/sites/all/themes/bootstrap_subtheme/images/logo-myne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6611" y="29013"/>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26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2522</Words>
  <Application>Microsoft Office PowerPoint</Application>
  <PresentationFormat>Widescreen</PresentationFormat>
  <Paragraphs>340</Paragraphs>
  <Slides>30</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Bahnschrift Light SemiCondensed</vt:lpstr>
      <vt:lpstr>Calibri</vt:lpstr>
      <vt:lpstr>Calibri Light</vt:lpstr>
      <vt:lpstr>Franklin Gothic Book</vt:lpstr>
      <vt:lpstr>Garamond</vt:lpstr>
      <vt:lpstr>Georgia</vt:lpstr>
      <vt:lpstr>Symbol</vt:lpstr>
      <vt:lpstr>Times New Roman</vt:lpstr>
      <vt:lpstr>Wingdings</vt:lpstr>
      <vt:lpstr>Office Theme</vt:lpstr>
      <vt:lpstr>PowerPoint Presentation</vt:lpstr>
      <vt:lpstr>Preview </vt:lpstr>
      <vt:lpstr>PowerPoint Presentation</vt:lpstr>
      <vt:lpstr>PowerPoint Presentation</vt:lpstr>
      <vt:lpstr>PowerPoint Presentation</vt:lpstr>
      <vt:lpstr>PowerPoint Presentation</vt:lpstr>
      <vt:lpstr>PowerPoint Presentation</vt:lpstr>
      <vt:lpstr>PowerPoint Presentation</vt:lpstr>
      <vt:lpstr>Political Finance regime in India – Issues and Challenges </vt:lpstr>
      <vt:lpstr>Income of National Parties, FY 2019-20</vt:lpstr>
      <vt:lpstr>Income of National Parties, FY 2019-20</vt:lpstr>
      <vt:lpstr>Sources of Funding of National Parties, FY 2019-20</vt:lpstr>
      <vt:lpstr>Sources of Funding of National Parties, FY 2019-20</vt:lpstr>
      <vt:lpstr>Political Finance regime in India – Issues and Challenges Unlimited Corporate Donations</vt:lpstr>
      <vt:lpstr>PowerPoint Presentation</vt:lpstr>
      <vt:lpstr> Electoral Bonds Scheme, 2018</vt:lpstr>
      <vt:lpstr>PowerPoint Presentation</vt:lpstr>
      <vt:lpstr>PowerPoint Presentation</vt:lpstr>
      <vt:lpstr>PowerPoint Presentation</vt:lpstr>
      <vt:lpstr>PowerPoint Presentation</vt:lpstr>
      <vt:lpstr>PowerPoint Presentation</vt:lpstr>
      <vt:lpstr> ADR's petition challenging Finance Act, 2017;  Electoral Bonds &amp; Removal of company's  limit to donate</vt:lpstr>
      <vt:lpstr>PowerPoint Presentation</vt:lpstr>
      <vt:lpstr>PowerPoint Presentation</vt:lpstr>
      <vt:lpstr>Weak Compliance &amp; Accountability</vt:lpstr>
      <vt:lpstr>PowerPoint Presentation</vt:lpstr>
      <vt:lpstr>Need for transparency in political finance</vt:lpstr>
      <vt:lpstr>The Way Forward</vt:lpstr>
      <vt:lpstr>The 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Mahajan</dc:creator>
  <cp:lastModifiedBy>Shelly Mahajan</cp:lastModifiedBy>
  <cp:revision>39</cp:revision>
  <dcterms:created xsi:type="dcterms:W3CDTF">2021-09-09T13:16:37Z</dcterms:created>
  <dcterms:modified xsi:type="dcterms:W3CDTF">2022-03-19T07:37:56Z</dcterms:modified>
</cp:coreProperties>
</file>